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32" r:id="rId1"/>
  </p:sldMasterIdLst>
  <p:notesMasterIdLst>
    <p:notesMasterId r:id="rId35"/>
  </p:notesMasterIdLst>
  <p:sldIdLst>
    <p:sldId id="256" r:id="rId2"/>
    <p:sldId id="306" r:id="rId3"/>
    <p:sldId id="277" r:id="rId4"/>
    <p:sldId id="263" r:id="rId5"/>
    <p:sldId id="258" r:id="rId6"/>
    <p:sldId id="304" r:id="rId7"/>
    <p:sldId id="259" r:id="rId8"/>
    <p:sldId id="279" r:id="rId9"/>
    <p:sldId id="278" r:id="rId10"/>
    <p:sldId id="260" r:id="rId11"/>
    <p:sldId id="282" r:id="rId12"/>
    <p:sldId id="269" r:id="rId13"/>
    <p:sldId id="318" r:id="rId14"/>
    <p:sldId id="319" r:id="rId15"/>
    <p:sldId id="320" r:id="rId16"/>
    <p:sldId id="271" r:id="rId17"/>
    <p:sldId id="281" r:id="rId18"/>
    <p:sldId id="283" r:id="rId19"/>
    <p:sldId id="264" r:id="rId20"/>
    <p:sldId id="266" r:id="rId21"/>
    <p:sldId id="265" r:id="rId22"/>
    <p:sldId id="290" r:id="rId23"/>
    <p:sldId id="267" r:id="rId24"/>
    <p:sldId id="274" r:id="rId25"/>
    <p:sldId id="276" r:id="rId26"/>
    <p:sldId id="289" r:id="rId27"/>
    <p:sldId id="307" r:id="rId28"/>
    <p:sldId id="309" r:id="rId29"/>
    <p:sldId id="286" r:id="rId30"/>
    <p:sldId id="315" r:id="rId31"/>
    <p:sldId id="321" r:id="rId32"/>
    <p:sldId id="316" r:id="rId33"/>
    <p:sldId id="317" r:id="rId3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8FC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37" autoAdjust="0"/>
  </p:normalViewPr>
  <p:slideViewPr>
    <p:cSldViewPr>
      <p:cViewPr>
        <p:scale>
          <a:sx n="50" d="100"/>
          <a:sy n="50" d="100"/>
        </p:scale>
        <p:origin x="-2390" y="-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189469-BB62-46E2-9858-3B759FC6EDEB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07142B6C-BC98-4503-9C58-4A1F19646EB3}">
      <dgm:prSet phldrT="[文字]"/>
      <dgm:spPr/>
      <dgm:t>
        <a:bodyPr/>
        <a:lstStyle/>
        <a:p>
          <a:r>
            <a:rPr lang="zh-TW" altLang="en-US" b="1" dirty="0">
              <a:latin typeface="標楷體" pitchFamily="65" charset="-120"/>
              <a:ea typeface="標楷體" pitchFamily="65" charset="-120"/>
            </a:rPr>
            <a:t>一、三明治實習前</a:t>
          </a:r>
        </a:p>
      </dgm:t>
    </dgm:pt>
    <dgm:pt modelId="{00C33834-8703-4841-A75E-C75D717968FF}" type="parTrans" cxnId="{F8620207-4449-4E21-8243-64EF3580AF08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7A4CA01A-141C-4AF5-999E-F36E5524B709}" type="sibTrans" cxnId="{F8620207-4449-4E21-8243-64EF3580AF08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68E9701C-BED1-4152-9CCF-BE03F75B046A}">
      <dgm:prSet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國內實習前三階段</a:t>
          </a:r>
        </a:p>
      </dgm:t>
    </dgm:pt>
    <dgm:pt modelId="{D3150009-D039-407E-8C40-533441CD03E2}" type="parTrans" cxnId="{C606C0D8-A031-45D3-A693-31C9DC4BB6E2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2E196F80-8A25-4E66-976A-70071887C7CE}" type="sibTrans" cxnId="{C606C0D8-A031-45D3-A693-31C9DC4BB6E2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B56536F2-926F-49B7-8972-2B5764592216}">
      <dgm:prSet/>
      <dgm:spPr/>
      <dgm:t>
        <a:bodyPr/>
        <a:lstStyle/>
        <a:p>
          <a:r>
            <a:rPr lang="zh-TW" altLang="en-US" dirty="0">
              <a:latin typeface="標楷體" pitchFamily="65" charset="-120"/>
              <a:ea typeface="標楷體" pitchFamily="65" charset="-120"/>
            </a:rPr>
            <a:t>海外實習前三階段</a:t>
          </a:r>
        </a:p>
      </dgm:t>
    </dgm:pt>
    <dgm:pt modelId="{F2BF1BDE-DE03-4659-AD68-AED7F3BD27E1}" type="parTrans" cxnId="{53190997-55F6-40F4-9FEE-7C4D06F74098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FD5756C2-DA0F-40DE-BD3F-790D09C9186E}" type="sibTrans" cxnId="{53190997-55F6-40F4-9FEE-7C4D06F74098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E66602C2-E846-417E-8A8F-E341A5E8E784}">
      <dgm:prSet/>
      <dgm:spPr/>
      <dgm:t>
        <a:bodyPr/>
        <a:lstStyle/>
        <a:p>
          <a:r>
            <a:rPr lang="zh-TW" altLang="en-US" b="1" dirty="0">
              <a:latin typeface="標楷體" pitchFamily="65" charset="-120"/>
              <a:ea typeface="標楷體" pitchFamily="65" charset="-120"/>
            </a:rPr>
            <a:t>二、三明治實習中</a:t>
          </a:r>
        </a:p>
      </dgm:t>
    </dgm:pt>
    <dgm:pt modelId="{4D0B056F-69E5-42AA-AC75-06E233E0F8E1}" type="parTrans" cxnId="{C8BD1294-97B2-40D5-9E68-B2690DFE1212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71A91CA2-C854-446A-B100-4299B99B643B}" type="sibTrans" cxnId="{C8BD1294-97B2-40D5-9E68-B2690DFE1212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9B576AB8-4ADB-46A0-9477-08CE0AC153B5}">
      <dgm:prSet/>
      <dgm:spPr/>
      <dgm:t>
        <a:bodyPr/>
        <a:lstStyle/>
        <a:p>
          <a:r>
            <a:rPr lang="zh-TW" altLang="en-US" b="1" dirty="0">
              <a:latin typeface="標楷體" pitchFamily="65" charset="-120"/>
              <a:ea typeface="標楷體" pitchFamily="65" charset="-120"/>
            </a:rPr>
            <a:t>三、</a:t>
          </a:r>
          <a:r>
            <a:rPr lang="zh-TW" altLang="en-US" b="1" dirty="0">
              <a:latin typeface="Maiandra GD" panose="020E0502030308020204" pitchFamily="34" charset="0"/>
              <a:ea typeface="標楷體" pitchFamily="65" charset="-120"/>
            </a:rPr>
            <a:t>常見問題及</a:t>
          </a:r>
          <a:r>
            <a:rPr lang="en-US" altLang="en-US" b="1" dirty="0" smtClean="0">
              <a:latin typeface="Maiandra GD" panose="020E0502030308020204" pitchFamily="34" charset="0"/>
              <a:ea typeface="標楷體" pitchFamily="65" charset="-120"/>
            </a:rPr>
            <a:t>Q</a:t>
          </a:r>
          <a:r>
            <a:rPr lang="zh-TW" altLang="en-US" b="1" dirty="0" smtClean="0">
              <a:latin typeface="Maiandra GD" panose="020E0502030308020204" pitchFamily="34" charset="0"/>
              <a:ea typeface="標楷體" pitchFamily="65" charset="-120"/>
            </a:rPr>
            <a:t> </a:t>
          </a:r>
          <a:r>
            <a:rPr lang="en-US" altLang="en-US" b="1" dirty="0" smtClean="0">
              <a:latin typeface="Maiandra GD" panose="020E0502030308020204" pitchFamily="34" charset="0"/>
              <a:ea typeface="標楷體" pitchFamily="65" charset="-120"/>
            </a:rPr>
            <a:t>&amp;</a:t>
          </a:r>
          <a:r>
            <a:rPr lang="zh-TW" altLang="en-US" b="1" dirty="0" smtClean="0">
              <a:latin typeface="Maiandra GD" panose="020E0502030308020204" pitchFamily="34" charset="0"/>
              <a:ea typeface="標楷體" pitchFamily="65" charset="-120"/>
            </a:rPr>
            <a:t> </a:t>
          </a:r>
          <a:r>
            <a:rPr lang="en-US" altLang="en-US" b="1" dirty="0" smtClean="0">
              <a:latin typeface="Maiandra GD" panose="020E0502030308020204" pitchFamily="34" charset="0"/>
              <a:ea typeface="標楷體" pitchFamily="65" charset="-120"/>
            </a:rPr>
            <a:t>A</a:t>
          </a:r>
          <a:r>
            <a:rPr lang="zh-TW" altLang="en-US" b="1" dirty="0">
              <a:latin typeface="Maiandra GD" panose="020E0502030308020204" pitchFamily="34" charset="0"/>
              <a:ea typeface="標楷體" pitchFamily="65" charset="-120"/>
            </a:rPr>
            <a:t>時間</a:t>
          </a:r>
        </a:p>
      </dgm:t>
    </dgm:pt>
    <dgm:pt modelId="{BD4AE982-AA7A-4054-9FBB-A73FBD81CA8A}" type="parTrans" cxnId="{29BF7A97-EDED-4DD5-A187-246E7212D305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184A8B2C-D8C5-40AB-A8F4-20AA15646E02}" type="sibTrans" cxnId="{29BF7A97-EDED-4DD5-A187-246E7212D305}">
      <dgm:prSet/>
      <dgm:spPr/>
      <dgm:t>
        <a:bodyPr/>
        <a:lstStyle/>
        <a:p>
          <a:endParaRPr lang="zh-TW" altLang="en-US">
            <a:latin typeface="標楷體" pitchFamily="65" charset="-120"/>
            <a:ea typeface="標楷體" pitchFamily="65" charset="-120"/>
          </a:endParaRPr>
        </a:p>
      </dgm:t>
    </dgm:pt>
    <dgm:pt modelId="{C17ECFD6-89EE-4987-A06B-75A81918D1BA}" type="pres">
      <dgm:prSet presAssocID="{40189469-BB62-46E2-9858-3B759FC6EDE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6B2D527-8C10-4786-8696-85F69A0F7045}" type="pres">
      <dgm:prSet presAssocID="{07142B6C-BC98-4503-9C58-4A1F19646EB3}" presName="parentLin" presStyleCnt="0"/>
      <dgm:spPr/>
    </dgm:pt>
    <dgm:pt modelId="{4AC14A22-EC21-4F40-99F3-21633C3A12C2}" type="pres">
      <dgm:prSet presAssocID="{07142B6C-BC98-4503-9C58-4A1F19646EB3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250EF833-B37D-4C73-BDFC-3DAF779F604A}" type="pres">
      <dgm:prSet presAssocID="{07142B6C-BC98-4503-9C58-4A1F19646EB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73E99FD-EE9B-4AA8-8100-5B557BCE9A58}" type="pres">
      <dgm:prSet presAssocID="{07142B6C-BC98-4503-9C58-4A1F19646EB3}" presName="negativeSpace" presStyleCnt="0"/>
      <dgm:spPr/>
    </dgm:pt>
    <dgm:pt modelId="{86AE3B8C-5880-49A6-B7C8-2086A60CF38B}" type="pres">
      <dgm:prSet presAssocID="{07142B6C-BC98-4503-9C58-4A1F19646EB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3983A13-91AF-47F2-A63C-C298630DB286}" type="pres">
      <dgm:prSet presAssocID="{7A4CA01A-141C-4AF5-999E-F36E5524B709}" presName="spaceBetweenRectangles" presStyleCnt="0"/>
      <dgm:spPr/>
    </dgm:pt>
    <dgm:pt modelId="{DCAC3035-F5AD-48AE-BED5-86771A69145F}" type="pres">
      <dgm:prSet presAssocID="{E66602C2-E846-417E-8A8F-E341A5E8E784}" presName="parentLin" presStyleCnt="0"/>
      <dgm:spPr/>
    </dgm:pt>
    <dgm:pt modelId="{F0749AEF-7BB2-48CA-BC61-00DBAFCAA641}" type="pres">
      <dgm:prSet presAssocID="{E66602C2-E846-417E-8A8F-E341A5E8E784}" presName="parentLeftMargin" presStyleLbl="node1" presStyleIdx="0" presStyleCnt="3"/>
      <dgm:spPr/>
      <dgm:t>
        <a:bodyPr/>
        <a:lstStyle/>
        <a:p>
          <a:endParaRPr lang="zh-TW" altLang="en-US"/>
        </a:p>
      </dgm:t>
    </dgm:pt>
    <dgm:pt modelId="{7588C51F-242F-4548-9DB1-989EAB16BA28}" type="pres">
      <dgm:prSet presAssocID="{E66602C2-E846-417E-8A8F-E341A5E8E78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5B39D59-A534-49C7-A331-E41AB8DBADB8}" type="pres">
      <dgm:prSet presAssocID="{E66602C2-E846-417E-8A8F-E341A5E8E784}" presName="negativeSpace" presStyleCnt="0"/>
      <dgm:spPr/>
    </dgm:pt>
    <dgm:pt modelId="{799F1FBC-8660-4295-8CB0-01ABDF942D4C}" type="pres">
      <dgm:prSet presAssocID="{E66602C2-E846-417E-8A8F-E341A5E8E784}" presName="childText" presStyleLbl="conFgAcc1" presStyleIdx="1" presStyleCnt="3">
        <dgm:presLayoutVars>
          <dgm:bulletEnabled val="1"/>
        </dgm:presLayoutVars>
      </dgm:prSet>
      <dgm:spPr/>
    </dgm:pt>
    <dgm:pt modelId="{D3DD2800-DC03-406F-ADD9-AAE4115BB8BD}" type="pres">
      <dgm:prSet presAssocID="{71A91CA2-C854-446A-B100-4299B99B643B}" presName="spaceBetweenRectangles" presStyleCnt="0"/>
      <dgm:spPr/>
    </dgm:pt>
    <dgm:pt modelId="{639C49ED-EAAF-4C40-A032-75B87A056A45}" type="pres">
      <dgm:prSet presAssocID="{9B576AB8-4ADB-46A0-9477-08CE0AC153B5}" presName="parentLin" presStyleCnt="0"/>
      <dgm:spPr/>
    </dgm:pt>
    <dgm:pt modelId="{12EF7C1F-C83C-4A55-94A0-67B041089E92}" type="pres">
      <dgm:prSet presAssocID="{9B576AB8-4ADB-46A0-9477-08CE0AC153B5}" presName="parentLeftMargin" presStyleLbl="node1" presStyleIdx="1" presStyleCnt="3"/>
      <dgm:spPr/>
      <dgm:t>
        <a:bodyPr/>
        <a:lstStyle/>
        <a:p>
          <a:endParaRPr lang="zh-TW" altLang="en-US"/>
        </a:p>
      </dgm:t>
    </dgm:pt>
    <dgm:pt modelId="{031D2DC1-7F0A-4520-8DF7-F316BCF17F0E}" type="pres">
      <dgm:prSet presAssocID="{9B576AB8-4ADB-46A0-9477-08CE0AC153B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1C2B255-0FFD-4C9A-88F3-B043F5F4A347}" type="pres">
      <dgm:prSet presAssocID="{9B576AB8-4ADB-46A0-9477-08CE0AC153B5}" presName="negativeSpace" presStyleCnt="0"/>
      <dgm:spPr/>
    </dgm:pt>
    <dgm:pt modelId="{AA054AC5-D066-4F37-BE6B-DAD833905936}" type="pres">
      <dgm:prSet presAssocID="{9B576AB8-4ADB-46A0-9477-08CE0AC153B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8620207-4449-4E21-8243-64EF3580AF08}" srcId="{40189469-BB62-46E2-9858-3B759FC6EDEB}" destId="{07142B6C-BC98-4503-9C58-4A1F19646EB3}" srcOrd="0" destOrd="0" parTransId="{00C33834-8703-4841-A75E-C75D717968FF}" sibTransId="{7A4CA01A-141C-4AF5-999E-F36E5524B709}"/>
    <dgm:cxn modelId="{6B4A244C-0379-4E6D-B009-B15C3B56487E}" type="presOf" srcId="{9B576AB8-4ADB-46A0-9477-08CE0AC153B5}" destId="{12EF7C1F-C83C-4A55-94A0-67B041089E92}" srcOrd="0" destOrd="0" presId="urn:microsoft.com/office/officeart/2005/8/layout/list1"/>
    <dgm:cxn modelId="{01585967-DA61-4655-BF2E-8B847D8EBF5A}" type="presOf" srcId="{E66602C2-E846-417E-8A8F-E341A5E8E784}" destId="{7588C51F-242F-4548-9DB1-989EAB16BA28}" srcOrd="1" destOrd="0" presId="urn:microsoft.com/office/officeart/2005/8/layout/list1"/>
    <dgm:cxn modelId="{DF2351E2-0EBA-4C3A-AAAF-C7DC3E1ED145}" type="presOf" srcId="{E66602C2-E846-417E-8A8F-E341A5E8E784}" destId="{F0749AEF-7BB2-48CA-BC61-00DBAFCAA641}" srcOrd="0" destOrd="0" presId="urn:microsoft.com/office/officeart/2005/8/layout/list1"/>
    <dgm:cxn modelId="{E19C317D-EE7A-4D3C-90FB-1CBB684D06D2}" type="presOf" srcId="{B56536F2-926F-49B7-8972-2B5764592216}" destId="{86AE3B8C-5880-49A6-B7C8-2086A60CF38B}" srcOrd="0" destOrd="1" presId="urn:microsoft.com/office/officeart/2005/8/layout/list1"/>
    <dgm:cxn modelId="{3EFF018C-7E81-4AE0-AE1D-F2CC55848943}" type="presOf" srcId="{07142B6C-BC98-4503-9C58-4A1F19646EB3}" destId="{4AC14A22-EC21-4F40-99F3-21633C3A12C2}" srcOrd="0" destOrd="0" presId="urn:microsoft.com/office/officeart/2005/8/layout/list1"/>
    <dgm:cxn modelId="{B718560F-05C1-4AF1-971B-FC0771D84C57}" type="presOf" srcId="{68E9701C-BED1-4152-9CCF-BE03F75B046A}" destId="{86AE3B8C-5880-49A6-B7C8-2086A60CF38B}" srcOrd="0" destOrd="0" presId="urn:microsoft.com/office/officeart/2005/8/layout/list1"/>
    <dgm:cxn modelId="{7D9A2690-2594-4248-8883-3B05D397C9A3}" type="presOf" srcId="{9B576AB8-4ADB-46A0-9477-08CE0AC153B5}" destId="{031D2DC1-7F0A-4520-8DF7-F316BCF17F0E}" srcOrd="1" destOrd="0" presId="urn:microsoft.com/office/officeart/2005/8/layout/list1"/>
    <dgm:cxn modelId="{C606C0D8-A031-45D3-A693-31C9DC4BB6E2}" srcId="{07142B6C-BC98-4503-9C58-4A1F19646EB3}" destId="{68E9701C-BED1-4152-9CCF-BE03F75B046A}" srcOrd="0" destOrd="0" parTransId="{D3150009-D039-407E-8C40-533441CD03E2}" sibTransId="{2E196F80-8A25-4E66-976A-70071887C7CE}"/>
    <dgm:cxn modelId="{A7CF8376-C396-443E-9DDB-9AC55887C5ED}" type="presOf" srcId="{40189469-BB62-46E2-9858-3B759FC6EDEB}" destId="{C17ECFD6-89EE-4987-A06B-75A81918D1BA}" srcOrd="0" destOrd="0" presId="urn:microsoft.com/office/officeart/2005/8/layout/list1"/>
    <dgm:cxn modelId="{12DDA815-444A-413F-B755-3914EE6F0EDC}" type="presOf" srcId="{07142B6C-BC98-4503-9C58-4A1F19646EB3}" destId="{250EF833-B37D-4C73-BDFC-3DAF779F604A}" srcOrd="1" destOrd="0" presId="urn:microsoft.com/office/officeart/2005/8/layout/list1"/>
    <dgm:cxn modelId="{29BF7A97-EDED-4DD5-A187-246E7212D305}" srcId="{40189469-BB62-46E2-9858-3B759FC6EDEB}" destId="{9B576AB8-4ADB-46A0-9477-08CE0AC153B5}" srcOrd="2" destOrd="0" parTransId="{BD4AE982-AA7A-4054-9FBB-A73FBD81CA8A}" sibTransId="{184A8B2C-D8C5-40AB-A8F4-20AA15646E02}"/>
    <dgm:cxn modelId="{C8BD1294-97B2-40D5-9E68-B2690DFE1212}" srcId="{40189469-BB62-46E2-9858-3B759FC6EDEB}" destId="{E66602C2-E846-417E-8A8F-E341A5E8E784}" srcOrd="1" destOrd="0" parTransId="{4D0B056F-69E5-42AA-AC75-06E233E0F8E1}" sibTransId="{71A91CA2-C854-446A-B100-4299B99B643B}"/>
    <dgm:cxn modelId="{53190997-55F6-40F4-9FEE-7C4D06F74098}" srcId="{07142B6C-BC98-4503-9C58-4A1F19646EB3}" destId="{B56536F2-926F-49B7-8972-2B5764592216}" srcOrd="1" destOrd="0" parTransId="{F2BF1BDE-DE03-4659-AD68-AED7F3BD27E1}" sibTransId="{FD5756C2-DA0F-40DE-BD3F-790D09C9186E}"/>
    <dgm:cxn modelId="{1969D8E3-BA2A-4895-8888-37473E9E398C}" type="presParOf" srcId="{C17ECFD6-89EE-4987-A06B-75A81918D1BA}" destId="{16B2D527-8C10-4786-8696-85F69A0F7045}" srcOrd="0" destOrd="0" presId="urn:microsoft.com/office/officeart/2005/8/layout/list1"/>
    <dgm:cxn modelId="{D149157F-5EF5-455C-B138-899A634A8746}" type="presParOf" srcId="{16B2D527-8C10-4786-8696-85F69A0F7045}" destId="{4AC14A22-EC21-4F40-99F3-21633C3A12C2}" srcOrd="0" destOrd="0" presId="urn:microsoft.com/office/officeart/2005/8/layout/list1"/>
    <dgm:cxn modelId="{9AEAC259-6951-49E4-8EBE-F6AE5E6BAE56}" type="presParOf" srcId="{16B2D527-8C10-4786-8696-85F69A0F7045}" destId="{250EF833-B37D-4C73-BDFC-3DAF779F604A}" srcOrd="1" destOrd="0" presId="urn:microsoft.com/office/officeart/2005/8/layout/list1"/>
    <dgm:cxn modelId="{758560C3-195A-4D0C-B4AE-99476BCE6585}" type="presParOf" srcId="{C17ECFD6-89EE-4987-A06B-75A81918D1BA}" destId="{573E99FD-EE9B-4AA8-8100-5B557BCE9A58}" srcOrd="1" destOrd="0" presId="urn:microsoft.com/office/officeart/2005/8/layout/list1"/>
    <dgm:cxn modelId="{8FC5F0C6-2A23-4B49-985B-5C8CF461A55D}" type="presParOf" srcId="{C17ECFD6-89EE-4987-A06B-75A81918D1BA}" destId="{86AE3B8C-5880-49A6-B7C8-2086A60CF38B}" srcOrd="2" destOrd="0" presId="urn:microsoft.com/office/officeart/2005/8/layout/list1"/>
    <dgm:cxn modelId="{69FF2E2B-612B-425A-ABC8-4138C43B3AD3}" type="presParOf" srcId="{C17ECFD6-89EE-4987-A06B-75A81918D1BA}" destId="{B3983A13-91AF-47F2-A63C-C298630DB286}" srcOrd="3" destOrd="0" presId="urn:microsoft.com/office/officeart/2005/8/layout/list1"/>
    <dgm:cxn modelId="{35CD584D-494A-4E24-99ED-C395C135531D}" type="presParOf" srcId="{C17ECFD6-89EE-4987-A06B-75A81918D1BA}" destId="{DCAC3035-F5AD-48AE-BED5-86771A69145F}" srcOrd="4" destOrd="0" presId="urn:microsoft.com/office/officeart/2005/8/layout/list1"/>
    <dgm:cxn modelId="{9B2C7198-2298-4273-B0BC-18D35DC66497}" type="presParOf" srcId="{DCAC3035-F5AD-48AE-BED5-86771A69145F}" destId="{F0749AEF-7BB2-48CA-BC61-00DBAFCAA641}" srcOrd="0" destOrd="0" presId="urn:microsoft.com/office/officeart/2005/8/layout/list1"/>
    <dgm:cxn modelId="{051C3871-F30A-4870-BF84-35C800396F01}" type="presParOf" srcId="{DCAC3035-F5AD-48AE-BED5-86771A69145F}" destId="{7588C51F-242F-4548-9DB1-989EAB16BA28}" srcOrd="1" destOrd="0" presId="urn:microsoft.com/office/officeart/2005/8/layout/list1"/>
    <dgm:cxn modelId="{7F3316ED-EC9F-45DB-BA0F-65F51825E382}" type="presParOf" srcId="{C17ECFD6-89EE-4987-A06B-75A81918D1BA}" destId="{C5B39D59-A534-49C7-A331-E41AB8DBADB8}" srcOrd="5" destOrd="0" presId="urn:microsoft.com/office/officeart/2005/8/layout/list1"/>
    <dgm:cxn modelId="{C8FD119B-47AC-4285-924B-52FA9F96B544}" type="presParOf" srcId="{C17ECFD6-89EE-4987-A06B-75A81918D1BA}" destId="{799F1FBC-8660-4295-8CB0-01ABDF942D4C}" srcOrd="6" destOrd="0" presId="urn:microsoft.com/office/officeart/2005/8/layout/list1"/>
    <dgm:cxn modelId="{432E052A-4BA7-47D3-953A-546B2C44FB37}" type="presParOf" srcId="{C17ECFD6-89EE-4987-A06B-75A81918D1BA}" destId="{D3DD2800-DC03-406F-ADD9-AAE4115BB8BD}" srcOrd="7" destOrd="0" presId="urn:microsoft.com/office/officeart/2005/8/layout/list1"/>
    <dgm:cxn modelId="{F8C46B6B-AA45-4A8D-B5C4-F1EA670E09DA}" type="presParOf" srcId="{C17ECFD6-89EE-4987-A06B-75A81918D1BA}" destId="{639C49ED-EAAF-4C40-A032-75B87A056A45}" srcOrd="8" destOrd="0" presId="urn:microsoft.com/office/officeart/2005/8/layout/list1"/>
    <dgm:cxn modelId="{F4563C23-88DC-45B1-A555-D54ECCBBB1C9}" type="presParOf" srcId="{639C49ED-EAAF-4C40-A032-75B87A056A45}" destId="{12EF7C1F-C83C-4A55-94A0-67B041089E92}" srcOrd="0" destOrd="0" presId="urn:microsoft.com/office/officeart/2005/8/layout/list1"/>
    <dgm:cxn modelId="{AB4E6658-E392-4223-A616-D8BD946B1912}" type="presParOf" srcId="{639C49ED-EAAF-4C40-A032-75B87A056A45}" destId="{031D2DC1-7F0A-4520-8DF7-F316BCF17F0E}" srcOrd="1" destOrd="0" presId="urn:microsoft.com/office/officeart/2005/8/layout/list1"/>
    <dgm:cxn modelId="{660404BB-DF21-49AA-A1A7-5C2FA6A54CB3}" type="presParOf" srcId="{C17ECFD6-89EE-4987-A06B-75A81918D1BA}" destId="{B1C2B255-0FFD-4C9A-88F3-B043F5F4A347}" srcOrd="9" destOrd="0" presId="urn:microsoft.com/office/officeart/2005/8/layout/list1"/>
    <dgm:cxn modelId="{23F8947A-9F55-470D-88D4-59088BC73B18}" type="presParOf" srcId="{C17ECFD6-89EE-4987-A06B-75A81918D1BA}" destId="{AA054AC5-D066-4F37-BE6B-DAD83390593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AE3B8C-5880-49A6-B7C8-2086A60CF38B}">
      <dsp:nvSpPr>
        <dsp:cNvPr id="0" name=""/>
        <dsp:cNvSpPr/>
      </dsp:nvSpPr>
      <dsp:spPr>
        <a:xfrm>
          <a:off x="0" y="476909"/>
          <a:ext cx="7499350" cy="1719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2033" tIns="583184" rIns="582033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>
              <a:latin typeface="標楷體" pitchFamily="65" charset="-120"/>
              <a:ea typeface="標楷體" pitchFamily="65" charset="-120"/>
            </a:rPr>
            <a:t>國內實習前三階段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800" kern="1200" dirty="0">
              <a:latin typeface="標楷體" pitchFamily="65" charset="-120"/>
              <a:ea typeface="標楷體" pitchFamily="65" charset="-120"/>
            </a:rPr>
            <a:t>海外實習前三階段</a:t>
          </a:r>
        </a:p>
      </dsp:txBody>
      <dsp:txXfrm>
        <a:off x="0" y="476909"/>
        <a:ext cx="7499350" cy="1719900"/>
      </dsp:txXfrm>
    </dsp:sp>
    <dsp:sp modelId="{250EF833-B37D-4C73-BDFC-3DAF779F604A}">
      <dsp:nvSpPr>
        <dsp:cNvPr id="0" name=""/>
        <dsp:cNvSpPr/>
      </dsp:nvSpPr>
      <dsp:spPr>
        <a:xfrm>
          <a:off x="374967" y="63629"/>
          <a:ext cx="5249545" cy="8265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atin typeface="標楷體" pitchFamily="65" charset="-120"/>
              <a:ea typeface="標楷體" pitchFamily="65" charset="-120"/>
            </a:rPr>
            <a:t>一、三明治實習前</a:t>
          </a:r>
        </a:p>
      </dsp:txBody>
      <dsp:txXfrm>
        <a:off x="415316" y="103978"/>
        <a:ext cx="5168847" cy="745862"/>
      </dsp:txXfrm>
    </dsp:sp>
    <dsp:sp modelId="{799F1FBC-8660-4295-8CB0-01ABDF942D4C}">
      <dsp:nvSpPr>
        <dsp:cNvPr id="0" name=""/>
        <dsp:cNvSpPr/>
      </dsp:nvSpPr>
      <dsp:spPr>
        <a:xfrm>
          <a:off x="0" y="2761290"/>
          <a:ext cx="749935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9504421"/>
              <a:satOff val="-18343"/>
              <a:lumOff val="-23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88C51F-242F-4548-9DB1-989EAB16BA28}">
      <dsp:nvSpPr>
        <dsp:cNvPr id="0" name=""/>
        <dsp:cNvSpPr/>
      </dsp:nvSpPr>
      <dsp:spPr>
        <a:xfrm>
          <a:off x="374967" y="2348010"/>
          <a:ext cx="5249545" cy="826560"/>
        </a:xfrm>
        <a:prstGeom prst="roundRect">
          <a:avLst/>
        </a:prstGeom>
        <a:solidFill>
          <a:schemeClr val="accent2">
            <a:hueOff val="9504421"/>
            <a:satOff val="-18343"/>
            <a:lumOff val="-23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atin typeface="標楷體" pitchFamily="65" charset="-120"/>
              <a:ea typeface="標楷體" pitchFamily="65" charset="-120"/>
            </a:rPr>
            <a:t>二、三明治實習中</a:t>
          </a:r>
        </a:p>
      </dsp:txBody>
      <dsp:txXfrm>
        <a:off x="415316" y="2388359"/>
        <a:ext cx="5168847" cy="745862"/>
      </dsp:txXfrm>
    </dsp:sp>
    <dsp:sp modelId="{AA054AC5-D066-4F37-BE6B-DAD833905936}">
      <dsp:nvSpPr>
        <dsp:cNvPr id="0" name=""/>
        <dsp:cNvSpPr/>
      </dsp:nvSpPr>
      <dsp:spPr>
        <a:xfrm>
          <a:off x="0" y="4031370"/>
          <a:ext cx="749935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9008842"/>
              <a:satOff val="-36686"/>
              <a:lumOff val="-471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D2DC1-7F0A-4520-8DF7-F316BCF17F0E}">
      <dsp:nvSpPr>
        <dsp:cNvPr id="0" name=""/>
        <dsp:cNvSpPr/>
      </dsp:nvSpPr>
      <dsp:spPr>
        <a:xfrm>
          <a:off x="374967" y="3618090"/>
          <a:ext cx="5249545" cy="826560"/>
        </a:xfrm>
        <a:prstGeom prst="roundRect">
          <a:avLst/>
        </a:prstGeom>
        <a:solidFill>
          <a:schemeClr val="accent2">
            <a:hueOff val="19008842"/>
            <a:satOff val="-36686"/>
            <a:lumOff val="-47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420" tIns="0" rIns="198420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b="1" kern="1200" dirty="0">
              <a:latin typeface="標楷體" pitchFamily="65" charset="-120"/>
              <a:ea typeface="標楷體" pitchFamily="65" charset="-120"/>
            </a:rPr>
            <a:t>三、</a:t>
          </a:r>
          <a:r>
            <a:rPr lang="zh-TW" altLang="en-US" sz="2800" b="1" kern="1200" dirty="0">
              <a:latin typeface="Maiandra GD" panose="020E0502030308020204" pitchFamily="34" charset="0"/>
              <a:ea typeface="標楷體" pitchFamily="65" charset="-120"/>
            </a:rPr>
            <a:t>常見問題及</a:t>
          </a:r>
          <a:r>
            <a:rPr lang="en-US" altLang="en-US" sz="2800" b="1" kern="1200" dirty="0" smtClean="0">
              <a:latin typeface="Maiandra GD" panose="020E0502030308020204" pitchFamily="34" charset="0"/>
              <a:ea typeface="標楷體" pitchFamily="65" charset="-120"/>
            </a:rPr>
            <a:t>Q</a:t>
          </a:r>
          <a:r>
            <a:rPr lang="zh-TW" altLang="en-US" sz="2800" b="1" kern="1200" dirty="0" smtClean="0">
              <a:latin typeface="Maiandra GD" panose="020E0502030308020204" pitchFamily="34" charset="0"/>
              <a:ea typeface="標楷體" pitchFamily="65" charset="-120"/>
            </a:rPr>
            <a:t> </a:t>
          </a:r>
          <a:r>
            <a:rPr lang="en-US" altLang="en-US" sz="2800" b="1" kern="1200" dirty="0" smtClean="0">
              <a:latin typeface="Maiandra GD" panose="020E0502030308020204" pitchFamily="34" charset="0"/>
              <a:ea typeface="標楷體" pitchFamily="65" charset="-120"/>
            </a:rPr>
            <a:t>&amp;</a:t>
          </a:r>
          <a:r>
            <a:rPr lang="zh-TW" altLang="en-US" sz="2800" b="1" kern="1200" dirty="0" smtClean="0">
              <a:latin typeface="Maiandra GD" panose="020E0502030308020204" pitchFamily="34" charset="0"/>
              <a:ea typeface="標楷體" pitchFamily="65" charset="-120"/>
            </a:rPr>
            <a:t> </a:t>
          </a:r>
          <a:r>
            <a:rPr lang="en-US" altLang="en-US" sz="2800" b="1" kern="1200" dirty="0" smtClean="0">
              <a:latin typeface="Maiandra GD" panose="020E0502030308020204" pitchFamily="34" charset="0"/>
              <a:ea typeface="標楷體" pitchFamily="65" charset="-120"/>
            </a:rPr>
            <a:t>A</a:t>
          </a:r>
          <a:r>
            <a:rPr lang="zh-TW" altLang="en-US" sz="2800" b="1" kern="1200" dirty="0">
              <a:latin typeface="Maiandra GD" panose="020E0502030308020204" pitchFamily="34" charset="0"/>
              <a:ea typeface="標楷體" pitchFamily="65" charset="-120"/>
            </a:rPr>
            <a:t>時間</a:t>
          </a:r>
        </a:p>
      </dsp:txBody>
      <dsp:txXfrm>
        <a:off x="415316" y="3658439"/>
        <a:ext cx="5168847" cy="745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A9777-815B-4CB6-85D5-11E424A2A050}" type="datetimeFigureOut">
              <a:rPr lang="zh-TW" altLang="en-US" smtClean="0"/>
              <a:pPr/>
              <a:t>2021/2/23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801362-2486-46D0-AD09-F6C8E7C564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5850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01362-2486-46D0-AD09-F6C8E7C564FC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5220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801362-2486-46D0-AD09-F6C8E7C564FC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6159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05831-A821-4703-9D9C-0528CA19C0EA}" type="datetime1">
              <a:rPr lang="zh-TW" altLang="en-US" smtClean="0"/>
              <a:t>2021/2/23</a:t>
            </a:fld>
            <a:endParaRPr lang="zh-TW" altLang="en-US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chemeClr val="tx1"/>
                </a:solidFill>
                <a:latin typeface="+mj-ea"/>
                <a:ea typeface="+mj-ea"/>
              </a:defRPr>
            </a:lvl1pPr>
            <a:extLst/>
          </a:lstStyle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1F26A-69EA-4806-A309-21C91968AED1}" type="datetime1">
              <a:rPr lang="zh-TW" altLang="en-US" smtClean="0"/>
              <a:t>2021/2/23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8990-CFA6-460B-B92C-512D182F3588}" type="datetime1">
              <a:rPr lang="zh-TW" altLang="en-US" smtClean="0"/>
              <a:t>2021/2/23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4A118-DF22-4C00-9DEC-3277A6EC0FD4}" type="datetime1">
              <a:rPr lang="zh-TW" altLang="en-US" smtClean="0"/>
              <a:t>2021/2/23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E3A90-DCA0-48BB-919D-BCB31DFE460F}" type="datetime1">
              <a:rPr lang="zh-TW" altLang="en-US" smtClean="0"/>
              <a:t>2021/2/23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D18DB-133C-452B-AFC2-35409E1FF54D}" type="datetime1">
              <a:rPr lang="zh-TW" altLang="en-US" smtClean="0"/>
              <a:t>2021/2/23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F0CDF-29EE-4B32-9EAF-FA80E0D4ECD2}" type="datetime1">
              <a:rPr lang="zh-TW" altLang="en-US" smtClean="0"/>
              <a:t>2021/2/23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A7360-FD1D-4AA6-A33B-CE4BB016DE0B}" type="datetime1">
              <a:rPr lang="zh-TW" altLang="en-US" smtClean="0"/>
              <a:t>2021/2/23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259C2-8715-47A0-9BD7-32B5D366EFB0}" type="datetime1">
              <a:rPr lang="zh-TW" altLang="en-US" smtClean="0"/>
              <a:t>2021/2/23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DF2C-CBBC-4A9D-AE48-517246FA2AB3}" type="datetime1">
              <a:rPr lang="zh-TW" altLang="en-US" smtClean="0"/>
              <a:t>2021/2/23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A627-686F-4093-983D-488069A88793}" type="datetime1">
              <a:rPr lang="zh-TW" altLang="en-US" smtClean="0"/>
              <a:t>2021/2/23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989734F-74F5-4732-A34D-5BB124D05D0B}" type="datetime1">
              <a:rPr lang="zh-TW" altLang="en-US" smtClean="0"/>
              <a:t>2021/2/23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800">
                <a:solidFill>
                  <a:schemeClr val="tx1"/>
                </a:solidFill>
                <a:effectLst/>
              </a:defRPr>
            </a:lvl1pPr>
            <a:extLst/>
          </a:lstStyle>
          <a:p>
            <a:fld id="{55528037-3077-4050-99E6-A20463B8F53D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31640" y="1772816"/>
            <a:ext cx="7406640" cy="2552304"/>
          </a:xfrm>
        </p:spPr>
        <p:txBody>
          <a:bodyPr>
            <a:noAutofit/>
          </a:bodyPr>
          <a:lstStyle/>
          <a:p>
            <a:pPr algn="ctr"/>
            <a:r>
              <a:rPr lang="zh-TW" altLang="en-US" sz="5000" dirty="0">
                <a:latin typeface="標楷體" pitchFamily="65" charset="-120"/>
                <a:ea typeface="標楷體" pitchFamily="65" charset="-120"/>
              </a:rPr>
              <a:t>南臺科大休閒事業管理系</a:t>
            </a:r>
            <a:r>
              <a:rPr lang="en-US" altLang="zh-TW" sz="60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0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60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60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三明治實習說明會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2915816" y="4793703"/>
            <a:ext cx="43140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報告日期：</a:t>
            </a:r>
            <a:r>
              <a:rPr lang="en-US" altLang="zh-TW" sz="28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Maiandra GD" panose="020E0502030308020204" pitchFamily="34" charset="0"/>
                <a:ea typeface="標楷體" pitchFamily="65" charset="-120"/>
                <a:cs typeface="+mj-cs"/>
              </a:rPr>
              <a:t>2021.02.25</a:t>
            </a:r>
            <a:endParaRPr lang="en-US" altLang="zh-TW" sz="28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Maiandra GD" panose="020E0502030308020204" pitchFamily="34" charset="0"/>
              <a:ea typeface="標楷體" pitchFamily="65" charset="-120"/>
              <a:cs typeface="+mj-cs"/>
            </a:endParaRPr>
          </a:p>
          <a:p>
            <a:pPr algn="ctr"/>
            <a:r>
              <a:rPr lang="zh-TW" altLang="en-US" sz="28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標楷體" pitchFamily="65" charset="-120"/>
                <a:ea typeface="標楷體" pitchFamily="65" charset="-120"/>
                <a:cs typeface="+mj-cs"/>
              </a:rPr>
              <a:t>報告人：陳慧玲 系主任　</a:t>
            </a:r>
          </a:p>
        </p:txBody>
      </p:sp>
    </p:spTree>
    <p:extLst>
      <p:ext uri="{BB962C8B-B14F-4D97-AF65-F5344CB8AC3E}">
        <p14:creationId xmlns:p14="http://schemas.microsoft.com/office/powerpoint/2010/main" val="1457647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國內實習前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 algn="just">
              <a:buNone/>
            </a:pPr>
            <a:r>
              <a:rPr lang="zh-TW" altLang="en-US" sz="3800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第三階段：製作實習合約書</a:t>
            </a:r>
            <a:endParaRPr lang="en-US" altLang="zh-TW" sz="3800" b="1" dirty="0">
              <a:solidFill>
                <a:srgbClr val="7030A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請各位同學配合以下說明：</a:t>
            </a:r>
          </a:p>
          <a:p>
            <a:pPr marL="82296" indent="0" algn="just">
              <a:lnSpc>
                <a:spcPct val="130000"/>
              </a:lnSpc>
              <a:buNone/>
            </a:pPr>
            <a:r>
              <a:rPr lang="en-US" altLang="zh-TW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【</a:t>
            </a:r>
            <a:r>
              <a:rPr lang="zh-TW" altLang="en-US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登錄南台</a:t>
            </a:r>
            <a:r>
              <a:rPr lang="en-US" altLang="zh-TW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E</a:t>
            </a:r>
            <a:r>
              <a:rPr lang="zh-TW" altLang="en-US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網通→點選學生資訊系統→職發中心→校外實習管理系統→點確認實習資料</a:t>
            </a:r>
            <a:r>
              <a:rPr lang="en-US" altLang="zh-TW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】</a:t>
            </a:r>
          </a:p>
          <a:p>
            <a:pPr algn="just">
              <a:lnSpc>
                <a:spcPct val="130000"/>
              </a:lnSpc>
            </a:pP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點進去之後會有實習的相關資料，請同學</a:t>
            </a:r>
            <a:r>
              <a:rPr lang="zh-TW" altLang="en-US" sz="28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確認內容後按確認</a:t>
            </a: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pPr algn="just">
              <a:lnSpc>
                <a:spcPct val="130000"/>
              </a:lnSpc>
            </a:pP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陸續會公告需要點選的名單，點到名的請盡快去按確認</a:t>
            </a:r>
            <a:r>
              <a:rPr lang="en-US" altLang="zh-TW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!</a:t>
            </a:r>
          </a:p>
          <a:p>
            <a:pPr algn="just">
              <a:lnSpc>
                <a:spcPct val="130000"/>
              </a:lnSpc>
            </a:pP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點到的表示你實習的廠商合約書沒問題了，你確認後就可以送正式合約了，也表示你已完成了實習前置作業。</a:t>
            </a:r>
            <a:endParaRPr lang="en-US" altLang="zh-TW" sz="28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3602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59632" y="1412776"/>
            <a:ext cx="7560840" cy="3600400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dirty="0">
                <a:latin typeface="標楷體" pitchFamily="65" charset="-120"/>
                <a:ea typeface="標楷體" pitchFamily="65" charset="-120"/>
              </a:rPr>
              <a:t>三明治實習前</a:t>
            </a:r>
            <a:r>
              <a:rPr lang="en-US" altLang="zh-TW" sz="4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4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─ </a:t>
            </a:r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海外實習前三階段</a:t>
            </a: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新加坡、日本</a:t>
            </a:r>
            <a:r>
              <a:rPr lang="en-US" altLang="zh-TW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4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4518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海外實習前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44168" y="1383762"/>
            <a:ext cx="7498080" cy="5005536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zh-TW" altLang="en-US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第一階段：申請海外實習甄選</a:t>
            </a:r>
            <a:endParaRPr lang="en-US" altLang="zh-TW" b="1" dirty="0">
              <a:solidFill>
                <a:srgbClr val="7030A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海外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實習期間：</a:t>
            </a:r>
            <a:r>
              <a:rPr lang="zh-TW" altLang="zh-TW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共計</a:t>
            </a:r>
            <a:r>
              <a:rPr lang="en-US" altLang="zh-TW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6</a:t>
            </a:r>
            <a:r>
              <a:rPr lang="zh-TW" altLang="zh-TW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個月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報名參加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海外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實習甄選之名額不限，但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是</a:t>
            </a:r>
            <a:r>
              <a:rPr lang="zh-TW" altLang="en-US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只能選擇一個國家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現階段為新加坡或日本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，原則上每個國家海外實習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錄取名額上限</a:t>
            </a:r>
            <a:r>
              <a:rPr lang="en-US" altLang="zh-TW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zh-TW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名</a:t>
            </a:r>
            <a:r>
              <a:rPr lang="zh-TW" altLang="en-US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b="1" dirty="0">
              <a:solidFill>
                <a:srgbClr val="FF000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lvl="1" algn="just">
              <a:lnSpc>
                <a:spcPct val="110000"/>
              </a:lnSpc>
            </a:pPr>
            <a:r>
              <a:rPr lang="zh-TW" altLang="en-US" sz="2200" u="sng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報名海外實習者</a:t>
            </a:r>
            <a:r>
              <a:rPr lang="zh-TW" altLang="en-US" sz="22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亦須填妥</a:t>
            </a:r>
            <a:r>
              <a:rPr lang="en-US" altLang="zh-TW" sz="22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8</a:t>
            </a:r>
            <a:r>
              <a:rPr lang="zh-TW" altLang="en-US" sz="22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間</a:t>
            </a:r>
            <a:r>
              <a:rPr lang="zh-TW" altLang="en-US" sz="2200" u="sng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台灣實習單位</a:t>
            </a:r>
            <a:endParaRPr lang="en-US" altLang="zh-TW" sz="2200" u="sng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依下列各項評分項目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/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比重作為評選標準：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10000"/>
              </a:lnSpc>
              <a:buFont typeface="+mj-lt"/>
              <a:buAutoNum type="arabicParenR"/>
            </a:pP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在校成績</a:t>
            </a:r>
            <a:r>
              <a:rPr lang="en-US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一、二年級的學期成績</a:t>
            </a:r>
            <a:r>
              <a:rPr lang="en-US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23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20%</a:t>
            </a:r>
          </a:p>
          <a:p>
            <a:pPr marL="859536" lvl="1" indent="-457200" algn="just">
              <a:lnSpc>
                <a:spcPct val="110000"/>
              </a:lnSpc>
              <a:buFont typeface="+mj-lt"/>
              <a:buAutoNum type="arabicParenR"/>
            </a:pP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過去表現</a:t>
            </a:r>
            <a:r>
              <a:rPr lang="en-US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平時上課表現、缺曠情形</a:t>
            </a:r>
            <a:r>
              <a:rPr lang="en-US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23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30%</a:t>
            </a:r>
          </a:p>
          <a:p>
            <a:pPr marL="859536" lvl="1" indent="-457200" algn="just">
              <a:lnSpc>
                <a:spcPct val="110000"/>
              </a:lnSpc>
              <a:buFont typeface="+mj-lt"/>
              <a:buAutoNum type="arabicParenR"/>
            </a:pPr>
            <a:r>
              <a:rPr lang="zh-TW" altLang="en-US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外</a:t>
            </a:r>
            <a:r>
              <a:rPr lang="zh-TW" altLang="zh-TW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文</a:t>
            </a: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程度</a:t>
            </a:r>
            <a:r>
              <a:rPr lang="en-US" altLang="zh-TW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外</a:t>
            </a:r>
            <a:r>
              <a:rPr lang="zh-TW" altLang="zh-TW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文</a:t>
            </a: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相關證照，可在履歷表上列出</a:t>
            </a:r>
            <a:r>
              <a:rPr lang="en-US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 </a:t>
            </a:r>
            <a:r>
              <a:rPr lang="zh-TW" altLang="en-US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23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20%</a:t>
            </a:r>
          </a:p>
          <a:p>
            <a:pPr marL="859536" lvl="1" indent="-457200" algn="just">
              <a:lnSpc>
                <a:spcPct val="110000"/>
              </a:lnSpc>
              <a:buFont typeface="+mj-lt"/>
              <a:buAutoNum type="arabicParenR"/>
            </a:pP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中、</a:t>
            </a:r>
            <a:r>
              <a:rPr lang="zh-TW" altLang="zh-TW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英</a:t>
            </a:r>
            <a:r>
              <a:rPr lang="zh-TW" altLang="en-US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</a:t>
            </a:r>
            <a:r>
              <a:rPr lang="zh-TW" altLang="zh-TW" sz="23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文</a:t>
            </a: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履歷表</a:t>
            </a:r>
            <a:r>
              <a:rPr lang="en-US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打工經驗、社團參與、系上活動參與、自傳、證照</a:t>
            </a:r>
            <a:r>
              <a:rPr lang="zh-TW" altLang="en-US" sz="23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23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30</a:t>
            </a:r>
            <a:r>
              <a:rPr lang="zh-TW" altLang="zh-TW" sz="23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％</a:t>
            </a: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69370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海外實習前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一年之海外實習適用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108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之後入學之同學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實習學分為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三上：必修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(108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入學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9(109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入學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82296" indent="0">
              <a:buNone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三下：選修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學分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須於四年級補修必修之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「</a:t>
            </a: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服務管理</a:t>
            </a:r>
            <a:r>
              <a:rPr lang="zh-TW" altLang="en-US" dirty="0" smtClean="0"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」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課程並修完專業選修之學分數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所有一年之海外實習皆須於</a:t>
            </a:r>
            <a:r>
              <a:rPr lang="zh-TW" alt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上學期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出去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8971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海外實習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前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6826" y="1249362"/>
            <a:ext cx="7818072" cy="5334000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zh-TW" altLang="en-US" b="1" dirty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第一階段：申請海外實習甄選</a:t>
            </a:r>
            <a:r>
              <a:rPr lang="en-US" altLang="zh-TW" b="1" dirty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b="1" dirty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新加坡</a:t>
            </a:r>
            <a:r>
              <a:rPr lang="en-US" altLang="zh-TW" b="1" dirty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algn="just"/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需</a:t>
            </a:r>
            <a:r>
              <a:rPr lang="zh-TW" altLang="zh-TW" sz="24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於</a:t>
            </a:r>
            <a:r>
              <a:rPr lang="zh-TW" altLang="en-US" sz="2400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學期初</a:t>
            </a:r>
            <a:r>
              <a:rPr lang="zh-TW" altLang="zh-TW" sz="24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於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系辦繳交以下資料：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402336" lvl="1" indent="0" algn="just">
              <a:lnSpc>
                <a:spcPct val="120000"/>
              </a:lnSpc>
              <a:buNone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新加坡需繳交資料：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海外實習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【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】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學生暨家長同意書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附件十</a:t>
            </a: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2400" u="sng" dirty="0">
              <a:solidFill>
                <a:srgbClr val="0000FF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11</a:t>
            </a:r>
            <a:r>
              <a:rPr lang="zh-TW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海外實習家長同意書</a:t>
            </a: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系上版本及職發版本</a:t>
            </a: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endParaRPr lang="en-US" altLang="zh-TW" sz="2400" u="sng" dirty="0">
              <a:solidFill>
                <a:srgbClr val="0000FF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zh-TW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歷年成績單</a:t>
            </a:r>
            <a:r>
              <a:rPr lang="en-US" altLang="zh-TW" sz="24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24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可</a:t>
            </a:r>
            <a:r>
              <a:rPr lang="zh-TW" altLang="en-US" sz="24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至</a:t>
            </a:r>
            <a:r>
              <a:rPr lang="en-US" altLang="zh-TW" sz="24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W</a:t>
            </a:r>
            <a:r>
              <a:rPr lang="zh-TW" altLang="en-US" sz="2400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棟一樓利用機器</a:t>
            </a:r>
            <a:r>
              <a:rPr lang="zh-TW" altLang="zh-TW" sz="2400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申請</a:t>
            </a:r>
            <a:r>
              <a:rPr lang="en-US" altLang="zh-TW" sz="24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04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新加坡</a:t>
            </a:r>
            <a:r>
              <a:rPr lang="zh-TW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中文履歷表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附件四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05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新加坡</a:t>
            </a:r>
            <a:r>
              <a:rPr lang="zh-TW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英文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履歷表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附件五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402336" lvl="1" indent="0" algn="just">
              <a:lnSpc>
                <a:spcPct val="120000"/>
              </a:lnSpc>
              <a:buNone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務必將第一個欄位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”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應徵工作行業別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”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填寫清楚，以方便安排，並記得要附上照片！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lnSpc>
                <a:spcPct val="120000"/>
              </a:lnSpc>
              <a:buNone/>
            </a:pPr>
            <a:r>
              <a:rPr lang="zh-TW" altLang="en-US" sz="2400" i="1" dirty="0">
                <a:solidFill>
                  <a:srgbClr val="00B05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      </a:t>
            </a:r>
            <a:r>
              <a:rPr lang="zh-TW" altLang="zh-TW" sz="2400" i="1" u="sng" dirty="0">
                <a:solidFill>
                  <a:srgbClr val="00B05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備註：以上資料若缺一或逾期繳交，視同放棄權利！</a:t>
            </a:r>
            <a:endParaRPr lang="zh-TW" altLang="zh-TW" sz="2400" dirty="0">
              <a:solidFill>
                <a:srgbClr val="00B05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6728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海外實習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前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616" y="1249362"/>
            <a:ext cx="7818072" cy="5334000"/>
          </a:xfrm>
        </p:spPr>
        <p:txBody>
          <a:bodyPr>
            <a:normAutofit fontScale="92500" lnSpcReduction="10000"/>
          </a:bodyPr>
          <a:lstStyle/>
          <a:p>
            <a:pPr marL="82296" indent="0" algn="just">
              <a:buNone/>
            </a:pPr>
            <a:r>
              <a:rPr lang="zh-TW" altLang="en-US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第一階段：申請海外實習甄選</a:t>
            </a:r>
            <a:r>
              <a:rPr lang="en-US" altLang="zh-TW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日本</a:t>
            </a:r>
            <a:r>
              <a:rPr lang="en-US" altLang="zh-TW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algn="just"/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需</a:t>
            </a:r>
            <a:r>
              <a:rPr lang="zh-TW" altLang="zh-TW" sz="24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於</a:t>
            </a:r>
            <a:r>
              <a:rPr lang="zh-TW" altLang="en-US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學期</a:t>
            </a:r>
            <a:r>
              <a:rPr lang="zh-TW" altLang="en-US" sz="2400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初</a:t>
            </a:r>
            <a:r>
              <a:rPr lang="zh-TW" altLang="zh-TW" sz="24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於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系辦繳交以下資料：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402336" lvl="1" indent="0" algn="just">
              <a:lnSpc>
                <a:spcPct val="120000"/>
              </a:lnSpc>
              <a:buNone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日本需繳交資料：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海外實習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【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】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學生暨家長同意書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附件十</a:t>
            </a: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2400" u="sng" dirty="0">
              <a:solidFill>
                <a:srgbClr val="0000FF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11</a:t>
            </a:r>
            <a:r>
              <a:rPr lang="zh-TW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海外實習家長同意書</a:t>
            </a: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系上版本及職發版本</a:t>
            </a:r>
            <a:r>
              <a:rPr lang="en-US" altLang="zh-TW" sz="2400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endParaRPr lang="en-US" altLang="zh-TW" sz="2400" u="sng" dirty="0">
              <a:solidFill>
                <a:srgbClr val="0000FF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zh-TW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歷年成績單</a:t>
            </a:r>
            <a:r>
              <a:rPr lang="en-US" altLang="zh-TW" sz="2400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24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可</a:t>
            </a:r>
            <a:r>
              <a:rPr lang="zh-TW" altLang="en-US" sz="24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至</a:t>
            </a:r>
            <a:r>
              <a:rPr lang="en-US" altLang="zh-TW" sz="24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W</a:t>
            </a:r>
            <a:r>
              <a:rPr lang="zh-TW" altLang="en-US" sz="24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棟一樓利用機器</a:t>
            </a:r>
            <a:r>
              <a:rPr lang="zh-TW" altLang="zh-TW" sz="24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申請</a:t>
            </a:r>
            <a:r>
              <a:rPr lang="en-US" altLang="zh-TW" sz="2400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endParaRPr lang="en-US" altLang="zh-TW" sz="2400" dirty="0">
              <a:solidFill>
                <a:srgbClr val="0000FF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07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日本</a:t>
            </a:r>
            <a:r>
              <a:rPr lang="zh-TW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中文履歷表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附件六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09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日本日</a:t>
            </a:r>
            <a:r>
              <a:rPr lang="zh-TW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文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履歷表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附件七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eriod"/>
            </a:pP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08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日本實習家長同意書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附件八</a:t>
            </a:r>
            <a:r>
              <a:rPr lang="en-US" altLang="zh-TW" sz="2400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402336" lvl="1" indent="0" algn="just">
              <a:lnSpc>
                <a:spcPct val="120000"/>
              </a:lnSpc>
              <a:buNone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務必將第一個欄位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”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應徵工作行業別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”</a:t>
            </a:r>
            <a:r>
              <a:rPr lang="zh-TW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填寫清楚，以方便安排，並記得要附上照片！</a:t>
            </a:r>
            <a:r>
              <a:rPr lang="en-US" altLang="zh-TW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endParaRPr lang="zh-TW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lnSpc>
                <a:spcPct val="120000"/>
              </a:lnSpc>
              <a:buNone/>
            </a:pPr>
            <a:r>
              <a:rPr lang="zh-TW" altLang="en-US" sz="2400" i="1" dirty="0">
                <a:solidFill>
                  <a:srgbClr val="00B05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      </a:t>
            </a:r>
            <a:r>
              <a:rPr lang="zh-TW" altLang="zh-TW" sz="2400" i="1" u="sng" dirty="0">
                <a:solidFill>
                  <a:srgbClr val="00B05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備註：以上資料若缺一或逾期繳交，視同放棄權利！</a:t>
            </a:r>
            <a:endParaRPr lang="zh-TW" altLang="zh-TW" sz="2400" dirty="0">
              <a:solidFill>
                <a:srgbClr val="00B05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buNone/>
            </a:pPr>
            <a:endParaRPr lang="zh-TW" altLang="en-US" dirty="0">
              <a:latin typeface="Maiandra GD" panose="020E0502030308020204" pitchFamily="34" charset="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4694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海外實習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前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15568" y="1052736"/>
            <a:ext cx="7498080" cy="5123656"/>
          </a:xfrm>
        </p:spPr>
        <p:txBody>
          <a:bodyPr>
            <a:normAutofit/>
          </a:bodyPr>
          <a:lstStyle/>
          <a:p>
            <a:pPr marL="82296" indent="0" algn="just">
              <a:lnSpc>
                <a:spcPct val="200000"/>
              </a:lnSpc>
              <a:buNone/>
            </a:pPr>
            <a:r>
              <a:rPr lang="zh-TW" altLang="en-US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</a:rPr>
              <a:t>第二階段：面試</a:t>
            </a:r>
            <a:endParaRPr lang="en-US" altLang="zh-TW" b="1" dirty="0">
              <a:solidFill>
                <a:srgbClr val="7030A0"/>
              </a:solidFill>
              <a:latin typeface="Maiandra GD" panose="020E0502030308020204" pitchFamily="34" charset="0"/>
              <a:ea typeface="標楷體" pitchFamily="65" charset="-120"/>
            </a:endParaRPr>
          </a:p>
          <a:p>
            <a:pPr algn="just">
              <a:lnSpc>
                <a:spcPct val="150000"/>
              </a:lnSpc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面試是跟海外實習的仲介公司做面試，會依照</a:t>
            </a:r>
            <a:r>
              <a:rPr lang="zh-TW" altLang="en-US" sz="2400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你面試的表現跟狀況分配實習廠商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，原則上新加坡實習以</a:t>
            </a:r>
            <a:r>
              <a:rPr lang="zh-TW" altLang="en-US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英文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面試、日本實習以</a:t>
            </a:r>
            <a:r>
              <a:rPr lang="zh-TW" altLang="en-US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日文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面試。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365760" lvl="1" indent="-283464" algn="just">
              <a:lnSpc>
                <a:spcPct val="150000"/>
              </a:lnSpc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</a:t>
            </a:r>
            <a:r>
              <a:rPr lang="zh-TW" altLang="en-US" sz="2400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務必著實習服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、包鞋，女生宜化淡妝。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en-US" altLang="zh-TW" sz="24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lnSpc>
                <a:spcPct val="200000"/>
              </a:lnSpc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200000"/>
              </a:lnSpc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200000"/>
              </a:lnSpc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200000"/>
              </a:lnSpc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06570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海外實習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38201" y="1417638"/>
            <a:ext cx="7498080" cy="4800600"/>
          </a:xfrm>
        </p:spPr>
        <p:txBody>
          <a:bodyPr>
            <a:normAutofit fontScale="85000" lnSpcReduction="20000"/>
          </a:bodyPr>
          <a:lstStyle/>
          <a:p>
            <a:pPr marL="82296" indent="0" algn="just">
              <a:buNone/>
            </a:pPr>
            <a:r>
              <a:rPr lang="zh-TW" altLang="en-US" sz="3800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第三階段：製作實習合約書</a:t>
            </a:r>
            <a:endParaRPr lang="en-US" altLang="zh-TW" sz="3800" b="1" dirty="0">
              <a:solidFill>
                <a:srgbClr val="7030A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請各位同學配合以下說明：</a:t>
            </a:r>
          </a:p>
          <a:p>
            <a:pPr marL="82296" indent="0" algn="just">
              <a:lnSpc>
                <a:spcPct val="130000"/>
              </a:lnSpc>
              <a:buNone/>
            </a:pPr>
            <a:r>
              <a:rPr lang="en-US" altLang="zh-TW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【</a:t>
            </a:r>
            <a:r>
              <a:rPr lang="zh-TW" altLang="en-US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登錄南台</a:t>
            </a:r>
            <a:r>
              <a:rPr lang="en-US" altLang="zh-TW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E</a:t>
            </a:r>
            <a:r>
              <a:rPr lang="zh-TW" altLang="en-US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網通→點選學生資訊系統→職發中心→校外實習管理系統→點確認實習資料</a:t>
            </a:r>
            <a:r>
              <a:rPr lang="en-US" altLang="zh-TW" sz="2400" dirty="0">
                <a:solidFill>
                  <a:srgbClr val="0070C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】</a:t>
            </a:r>
          </a:p>
          <a:p>
            <a:pPr algn="just">
              <a:lnSpc>
                <a:spcPct val="130000"/>
              </a:lnSpc>
            </a:pP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點進去之後會有實習的相關資料，請同學</a:t>
            </a:r>
            <a:r>
              <a:rPr lang="zh-TW" altLang="en-US" sz="28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確認內容後按確認</a:t>
            </a: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pPr algn="just">
              <a:lnSpc>
                <a:spcPct val="130000"/>
              </a:lnSpc>
            </a:pP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陸續會公告需要點選的名單，點到名的請盡快去按確認</a:t>
            </a:r>
            <a:r>
              <a:rPr lang="en-US" altLang="zh-TW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!</a:t>
            </a:r>
          </a:p>
          <a:p>
            <a:pPr algn="just">
              <a:lnSpc>
                <a:spcPct val="130000"/>
              </a:lnSpc>
            </a:pP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點到的表示你實習的廠商合約書沒問題了，你確認後就可以送正式合約了，也表示你已完成了實習前置作業。</a:t>
            </a:r>
            <a:endParaRPr lang="en-US" altLang="zh-TW" sz="28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3655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59632" y="2204864"/>
            <a:ext cx="7406640" cy="2448272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三明治實習中</a:t>
            </a:r>
            <a:r>
              <a:rPr lang="en-US" altLang="zh-TW" sz="4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4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─ 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國內 </a:t>
            </a:r>
            <a:r>
              <a:rPr lang="en-US" altLang="zh-TW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&amp;</a:t>
            </a:r>
            <a:r>
              <a:rPr lang="zh-TW" altLang="en-US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海外</a:t>
            </a:r>
            <a:endParaRPr lang="zh-TW" altLang="en-US" sz="4400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44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實習中 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7624" y="1196752"/>
            <a:ext cx="7746064" cy="5585048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zh-TW" altLang="en-US" sz="59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實習期間</a:t>
            </a:r>
            <a:r>
              <a:rPr lang="zh-TW" altLang="en-US" sz="59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en-US" altLang="zh-TW" sz="59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110.08.01~111.01.31</a:t>
            </a:r>
            <a:r>
              <a:rPr lang="zh-TW" altLang="en-US" sz="59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</a:t>
            </a:r>
            <a:endParaRPr lang="en-US" altLang="zh-TW" sz="5900" b="1" dirty="0">
              <a:solidFill>
                <a:srgbClr val="FF000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lnSpc>
                <a:spcPct val="160000"/>
              </a:lnSpc>
              <a:buNone/>
            </a:pPr>
            <a:r>
              <a:rPr lang="zh-TW" altLang="en-US" sz="5900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繳交實習報告</a:t>
            </a:r>
            <a:endParaRPr lang="en-US" altLang="zh-TW" sz="5100" b="1" dirty="0">
              <a:solidFill>
                <a:srgbClr val="FF000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zh-TW" altLang="en-US" sz="6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實習報告繳交期限：</a:t>
            </a:r>
            <a:r>
              <a:rPr lang="zh-TW" altLang="en-US" sz="70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60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110.11.01~110.11.31</a:t>
            </a:r>
            <a:endParaRPr lang="en-US" altLang="zh-TW" sz="6000" b="1" dirty="0">
              <a:solidFill>
                <a:srgbClr val="FF000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zh-TW" altLang="en-US" sz="6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實習報告格式會上傳</a:t>
            </a:r>
            <a:r>
              <a:rPr lang="zh-TW" altLang="en-US" sz="60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於</a:t>
            </a:r>
            <a:r>
              <a:rPr lang="zh-TW" altLang="en-US" sz="6000" b="1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品溦</a:t>
            </a:r>
            <a:r>
              <a:rPr lang="en-US" altLang="zh-TW" sz="6000" b="1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(</a:t>
            </a:r>
            <a:r>
              <a:rPr lang="zh-TW" altLang="en-US" sz="6000" b="1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負責人</a:t>
            </a:r>
            <a:r>
              <a:rPr lang="en-US" altLang="zh-TW" sz="6000" b="1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) LINE</a:t>
            </a:r>
            <a:r>
              <a:rPr lang="zh-TW" altLang="en-US" sz="6000" b="1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負責通知</a:t>
            </a:r>
            <a:r>
              <a:rPr lang="zh-TW" altLang="en-US" sz="60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60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>
              <a:lnSpc>
                <a:spcPct val="160000"/>
              </a:lnSpc>
            </a:pPr>
            <a:r>
              <a:rPr lang="zh-TW" altLang="en-US" sz="6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請同學</a:t>
            </a:r>
            <a:r>
              <a:rPr lang="zh-TW" altLang="en-US" sz="60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於</a:t>
            </a:r>
            <a:r>
              <a:rPr lang="en-US" altLang="zh-TW" sz="60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11</a:t>
            </a:r>
            <a:r>
              <a:rPr lang="zh-TW" altLang="en-US" sz="60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月</a:t>
            </a:r>
            <a:r>
              <a:rPr lang="en-US" altLang="zh-TW" sz="60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31</a:t>
            </a:r>
            <a:r>
              <a:rPr lang="zh-TW" altLang="en-US" sz="60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日</a:t>
            </a:r>
            <a:r>
              <a:rPr lang="zh-TW" altLang="en-US" sz="60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以前繳交</a:t>
            </a:r>
            <a:r>
              <a:rPr lang="zh-TW" altLang="en-US" sz="6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，否則會以</a:t>
            </a:r>
            <a:r>
              <a:rPr lang="en-US" altLang="zh-TW" sz="60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0</a:t>
            </a:r>
            <a:r>
              <a:rPr lang="zh-TW" altLang="en-US" sz="60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分</a:t>
            </a:r>
            <a:r>
              <a:rPr lang="zh-TW" altLang="en-US" sz="6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計算，後果很嚴重，這是要回報給學校的報告，所以請同學務必</a:t>
            </a:r>
            <a:r>
              <a:rPr lang="zh-TW" altLang="en-US" sz="60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遵守</a:t>
            </a:r>
            <a:r>
              <a:rPr lang="en-US" altLang="zh-TW" sz="6000" dirty="0" smtClean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!!!</a:t>
            </a:r>
            <a:endParaRPr lang="en-US" altLang="zh-TW" sz="60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1042416" lvl="1" indent="-68580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zh-TW" altLang="en-US" sz="45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實習報告上傳平台</a:t>
            </a:r>
            <a:r>
              <a:rPr lang="en-US" altLang="zh-TW" sz="45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: </a:t>
            </a:r>
          </a:p>
          <a:p>
            <a:pPr marL="356616" lvl="1" indent="0" algn="just">
              <a:lnSpc>
                <a:spcPct val="120000"/>
              </a:lnSpc>
              <a:buNone/>
            </a:pPr>
            <a:r>
              <a:rPr lang="en-US" altLang="zh-TW" sz="45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E</a:t>
            </a:r>
            <a:r>
              <a:rPr lang="zh-TW" altLang="en-US" sz="45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網通→本校學生系統列表→職發中心→校外實習管理系統→上傳實習報告</a:t>
            </a:r>
            <a:endParaRPr lang="en-US" altLang="zh-TW" sz="4500" dirty="0">
              <a:solidFill>
                <a:srgbClr val="0000FF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1042416" lvl="1" indent="-685800" algn="just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zh-TW" altLang="en-US" sz="45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登入帳號、密碼跟登入</a:t>
            </a:r>
            <a:r>
              <a:rPr lang="en-US" altLang="zh-TW" sz="45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E</a:t>
            </a:r>
            <a:r>
              <a:rPr lang="zh-TW" altLang="en-US" sz="45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網通的相同。</a:t>
            </a:r>
            <a:endParaRPr lang="en-US" altLang="zh-TW" sz="4500" dirty="0">
              <a:solidFill>
                <a:srgbClr val="0000FF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buNone/>
            </a:pPr>
            <a:endParaRPr lang="en-US" altLang="zh-TW" sz="38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5531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9D17D52-D98B-4C01-BEFE-E41BF84A9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三明治實習說明</a:t>
            </a:r>
            <a:r>
              <a:rPr lang="zh-TW" altLang="en-US" sz="44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會三期</a:t>
            </a:r>
            <a:endParaRPr lang="zh-TW" altLang="en-US" sz="4400" dirty="0"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8C051BD0-41A6-4DD2-BBDB-CD334EB8A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第一期：開學初</a:t>
            </a:r>
            <a:endParaRPr lang="en-US" altLang="zh-TW" sz="2800" b="1" dirty="0" smtClean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 marL="82296" indent="0">
              <a:lnSpc>
                <a:spcPct val="150000"/>
              </a:lnSpc>
              <a:buNone/>
            </a:pPr>
            <a:r>
              <a:rPr lang="zh-TW" altLang="en-US" sz="2800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實習</a:t>
            </a:r>
            <a:r>
              <a:rPr lang="zh-TW" altLang="en-US" sz="2800" dirty="0">
                <a:latin typeface="Maiandra GD" panose="020E0502030308020204" pitchFamily="34" charset="0"/>
                <a:ea typeface="標楷體" panose="03000509000000000000" pitchFamily="65" charset="-120"/>
              </a:rPr>
              <a:t>說明及廠商</a:t>
            </a:r>
            <a:r>
              <a:rPr lang="zh-TW" altLang="en-US" sz="2800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介紹</a:t>
            </a:r>
            <a:endParaRPr lang="en-US" altLang="zh-TW" sz="2800" dirty="0" smtClean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第二期：</a:t>
            </a:r>
            <a:endParaRPr lang="en-US" altLang="zh-TW" sz="2800" b="1" dirty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 marL="82296" indent="0">
              <a:lnSpc>
                <a:spcPct val="150000"/>
              </a:lnSpc>
              <a:buNone/>
            </a:pPr>
            <a:r>
              <a:rPr lang="zh-TW" altLang="en-US" sz="2800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學長姊實習</a:t>
            </a:r>
            <a:r>
              <a:rPr lang="zh-TW" altLang="en-US" sz="2800" dirty="0">
                <a:latin typeface="Maiandra GD" panose="020E0502030308020204" pitchFamily="34" charset="0"/>
                <a:ea typeface="標楷體" panose="03000509000000000000" pitchFamily="65" charset="-120"/>
              </a:rPr>
              <a:t>分享</a:t>
            </a:r>
            <a:endParaRPr lang="en-US" altLang="zh-TW" sz="2800" dirty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800" b="1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第三期：學期末</a:t>
            </a:r>
            <a:endParaRPr lang="en-US" altLang="zh-TW" sz="2800" b="1" dirty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 marL="82296" indent="0">
              <a:lnSpc>
                <a:spcPct val="150000"/>
              </a:lnSpc>
              <a:buNone/>
            </a:pPr>
            <a:r>
              <a:rPr lang="zh-TW" altLang="en-US" sz="2800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實習前注意事項</a:t>
            </a:r>
            <a:endParaRPr lang="en-US" altLang="zh-TW" sz="2800" dirty="0" smtClean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 marL="82296" indent="0">
              <a:lnSpc>
                <a:spcPct val="150000"/>
              </a:lnSpc>
              <a:buNone/>
            </a:pPr>
            <a:r>
              <a:rPr lang="zh-TW" altLang="en-US" sz="28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請</a:t>
            </a:r>
            <a:r>
              <a:rPr lang="zh-TW" altLang="en-US" sz="2800" b="1" dirty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同學們</a:t>
            </a:r>
            <a:r>
              <a:rPr lang="zh-TW" altLang="en-US" sz="28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務必三場都要參加</a:t>
            </a:r>
            <a:r>
              <a:rPr lang="en-US" altLang="zh-TW" sz="2800" b="1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!!</a:t>
            </a:r>
            <a:endParaRPr lang="en-US" altLang="zh-TW" sz="2800" b="1" dirty="0">
              <a:solidFill>
                <a:srgbClr val="FF0000"/>
              </a:solidFill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 marL="82296" indent="0">
              <a:buNone/>
            </a:pPr>
            <a:endParaRPr lang="zh-TW" altLang="en-US" sz="28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EC7D76BF-A55B-4905-B9C5-1B01452CA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1225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實習中 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168840" cy="507754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zh-TW" altLang="en-US" sz="11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以下幾個重點提醒大家，若不符合要求，則</a:t>
            </a:r>
            <a:r>
              <a:rPr lang="zh-TW" altLang="en-US" sz="112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予以退件</a:t>
            </a:r>
            <a:r>
              <a:rPr lang="zh-TW" altLang="en-US" sz="11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endParaRPr lang="en-US" altLang="zh-TW" sz="112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實習機構主管簽名</a:t>
            </a: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zh-TW" altLang="en-US" sz="80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此欄一定要給主管親自簽名，再將此頁掃描與實習報告合併成一檔案，不可以空白或用打字</a:t>
            </a:r>
            <a:r>
              <a:rPr lang="en-US" altLang="zh-TW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!(</a:t>
            </a: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學校著重於此欄的審核，未依規定者一定會被退件</a:t>
            </a:r>
            <a:r>
              <a:rPr lang="en-US" altLang="zh-TW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!!!)</a:t>
            </a: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輔導老師：請打第一次訪視老師的名字</a:t>
            </a:r>
            <a:r>
              <a:rPr lang="en-US" altLang="zh-TW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請打字上去</a:t>
            </a:r>
            <a:r>
              <a:rPr lang="en-US" altLang="zh-TW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系主任：陳慧玲 主任</a:t>
            </a:r>
            <a:r>
              <a:rPr lang="en-US" altLang="zh-TW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請打字上去</a:t>
            </a:r>
            <a:r>
              <a:rPr lang="en-US" altLang="zh-TW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課程名稱：休閒建教合作實習</a:t>
            </a: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封面題目：自訂或打廠商名稱都可</a:t>
            </a: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學年：</a:t>
            </a:r>
            <a:r>
              <a:rPr lang="en-US" altLang="zh-TW" sz="8000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110</a:t>
            </a:r>
            <a:r>
              <a:rPr lang="zh-TW" altLang="en-US" sz="8000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學年第</a:t>
            </a:r>
            <a:r>
              <a:rPr lang="en-US" altLang="zh-TW" sz="80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sz="8000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學期</a:t>
            </a:r>
            <a:endParaRPr lang="en-US" altLang="zh-TW" sz="8000" dirty="0">
              <a:solidFill>
                <a:srgbClr val="FF0000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>
              <a:lnSpc>
                <a:spcPct val="130000"/>
              </a:lnSpc>
              <a:buFont typeface="+mj-lt"/>
              <a:buAutoNum type="arabicParenR"/>
            </a:pPr>
            <a:r>
              <a:rPr lang="zh-TW" altLang="en-US" sz="80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學制：四技</a:t>
            </a:r>
          </a:p>
          <a:p>
            <a:pPr marL="82296" indent="0" algn="just">
              <a:lnSpc>
                <a:spcPct val="160000"/>
              </a:lnSpc>
              <a:buNone/>
            </a:pPr>
            <a:endParaRPr lang="en-US" altLang="zh-TW" sz="7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244408" y="6165304"/>
            <a:ext cx="457200" cy="476250"/>
          </a:xfrm>
        </p:spPr>
        <p:txBody>
          <a:bodyPr/>
          <a:lstStyle/>
          <a:p>
            <a:fld id="{55528037-3077-4050-99E6-A20463B8F53D}" type="slidenum">
              <a:rPr lang="zh-TW" altLang="en-US" smtClean="0"/>
              <a:pPr/>
              <a:t>19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092498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08" t="11298" r="26241" b="18089"/>
          <a:stretch/>
        </p:blipFill>
        <p:spPr bwMode="auto">
          <a:xfrm>
            <a:off x="1043608" y="7630"/>
            <a:ext cx="8100392" cy="6805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矩形 9"/>
          <p:cNvSpPr/>
          <p:nvPr/>
        </p:nvSpPr>
        <p:spPr>
          <a:xfrm>
            <a:off x="1475656" y="2924944"/>
            <a:ext cx="5688632" cy="129614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5292080" y="476672"/>
            <a:ext cx="3024336" cy="11521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5292080" y="759862"/>
            <a:ext cx="25202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solidFill>
                  <a:srgbClr val="FF0000"/>
                </a:solidFill>
                <a:latin typeface="Maiandra GD" panose="020E0502030308020204" pitchFamily="34" charset="0"/>
              </a:rPr>
              <a:t>休閒系實習報告繳交期限：</a:t>
            </a:r>
            <a:r>
              <a:rPr lang="en-US" altLang="zh-TW" dirty="0" smtClean="0">
                <a:solidFill>
                  <a:srgbClr val="FF0000"/>
                </a:solidFill>
                <a:latin typeface="Maiandra GD" panose="020E0502030308020204" pitchFamily="34" charset="0"/>
              </a:rPr>
              <a:t>110.11.01~111.01.31</a:t>
            </a:r>
            <a:endParaRPr lang="en-US" altLang="zh-TW" dirty="0">
              <a:solidFill>
                <a:srgbClr val="FF0000"/>
              </a:solidFill>
              <a:latin typeface="Maiandra GD" panose="020E0502030308020204" pitchFamily="34" charset="0"/>
            </a:endParaRPr>
          </a:p>
          <a:p>
            <a:endParaRPr lang="zh-TW" altLang="en-US" sz="1600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200292" y="328498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Maiandra GD" panose="020E0502030308020204" pitchFamily="34" charset="0"/>
              </a:rPr>
              <a:t>實習成績</a:t>
            </a:r>
          </a:p>
        </p:txBody>
      </p:sp>
      <p:sp>
        <p:nvSpPr>
          <p:cNvPr id="15" name="矩形 14"/>
          <p:cNvSpPr/>
          <p:nvPr/>
        </p:nvSpPr>
        <p:spPr>
          <a:xfrm>
            <a:off x="5292080" y="1844824"/>
            <a:ext cx="3312368" cy="720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5303920" y="4437112"/>
            <a:ext cx="3516551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5415338" y="1844824"/>
            <a:ext cx="2685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>
                <a:solidFill>
                  <a:srgbClr val="7030A0"/>
                </a:solidFill>
                <a:latin typeface="Maiandra GD" panose="020E0502030308020204" pitchFamily="34" charset="0"/>
              </a:rPr>
              <a:t>封面及內文格式會上傳至</a:t>
            </a:r>
            <a:r>
              <a:rPr lang="en-US" altLang="zh-TW" sz="1600" dirty="0">
                <a:solidFill>
                  <a:srgbClr val="7030A0"/>
                </a:solidFill>
                <a:latin typeface="Maiandra GD" panose="020E0502030308020204" pitchFamily="34" charset="0"/>
              </a:rPr>
              <a:t>FB</a:t>
            </a:r>
            <a:r>
              <a:rPr lang="zh-TW" altLang="en-US" sz="1600" dirty="0">
                <a:solidFill>
                  <a:srgbClr val="7030A0"/>
                </a:solidFill>
                <a:latin typeface="Maiandra GD" panose="020E0502030308020204" pitchFamily="34" charset="0"/>
              </a:rPr>
              <a:t>班網，請依規定撰寫報告。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5320978" y="4572126"/>
            <a:ext cx="24842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indent="0">
              <a:buNone/>
            </a:pPr>
            <a:r>
              <a:rPr lang="zh-TW" altLang="en-US" sz="1400" dirty="0">
                <a:solidFill>
                  <a:srgbClr val="0070C0"/>
                </a:solidFill>
                <a:latin typeface="Maiandra GD" panose="020E0502030308020204" pitchFamily="34" charset="0"/>
              </a:rPr>
              <a:t>實習報告上傳平台</a:t>
            </a:r>
            <a:r>
              <a:rPr lang="en-US" altLang="zh-TW" sz="1400" dirty="0">
                <a:solidFill>
                  <a:srgbClr val="0070C0"/>
                </a:solidFill>
                <a:latin typeface="Maiandra GD" panose="020E0502030308020204" pitchFamily="34" charset="0"/>
              </a:rPr>
              <a:t>: E</a:t>
            </a:r>
            <a:r>
              <a:rPr lang="zh-TW" altLang="en-US" sz="1400" dirty="0">
                <a:solidFill>
                  <a:srgbClr val="0070C0"/>
                </a:solidFill>
                <a:latin typeface="Maiandra GD" panose="020E0502030308020204" pitchFamily="34" charset="0"/>
              </a:rPr>
              <a:t>網通→本校學生系統列表→職發中心→校外實習管理系統→上傳實習報告</a:t>
            </a:r>
            <a:endParaRPr lang="zh-TW" altLang="en-US" sz="1400" dirty="0">
              <a:latin typeface="Maiandra GD" panose="020E0502030308020204" pitchFamily="34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60053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實習該學期成績之學業菁英獎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因為學校成績已改為等第制之計分方式，而實習當學期僅一門課程成績，因此恐造成班上很多同學的學期成績為相同等第，無法依據班排名計算出前三名。</a:t>
            </a:r>
            <a:endParaRPr lang="en-US" altLang="zh-TW" sz="28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/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因此，實習該學期成績之學業菁英獎之申請資格，將由教務處依該班</a:t>
            </a:r>
            <a:r>
              <a:rPr lang="zh-TW" altLang="en-US" sz="28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歷年五學期以來的平均成績</a:t>
            </a: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，班排名計算結果為班級中名列前</a:t>
            </a:r>
            <a:r>
              <a:rPr lang="en-US" altLang="zh-TW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5%</a:t>
            </a:r>
            <a:r>
              <a:rPr lang="zh-TW" altLang="en-US" sz="28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學生，提送學務處公告可申請學業菁英獎的學生名單。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7839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908720"/>
            <a:ext cx="4413504" cy="4407408"/>
          </a:xfrm>
          <a:prstGeom prst="rect">
            <a:avLst/>
          </a:prstGeom>
        </p:spPr>
      </p:pic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83040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同學最常問的問題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en-US" altLang="zh-TW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Q1:</a:t>
            </a:r>
            <a:r>
              <a:rPr lang="zh-TW" altLang="en-US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什麼情況下可以自己找實習單位</a:t>
            </a:r>
            <a:r>
              <a:rPr lang="en-US" altLang="zh-TW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</a:p>
          <a:p>
            <a:pPr marL="620713" indent="-539750" algn="just">
              <a:lnSpc>
                <a:spcPct val="80000"/>
              </a:lnSpc>
              <a:buNone/>
            </a:pPr>
            <a:r>
              <a:rPr lang="en-US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A1: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6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不行。</a:t>
            </a:r>
            <a:endParaRPr lang="en-US" altLang="zh-TW" sz="2600" b="1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620713" indent="-539750" algn="just">
              <a:lnSpc>
                <a:spcPct val="110000"/>
              </a:lnSpc>
              <a:buNone/>
            </a:pPr>
            <a:r>
              <a:rPr lang="en-US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系所實習單位必須是通過</a:t>
            </a:r>
            <a:r>
              <a:rPr lang="zh-TW" altLang="en-US" sz="2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學校嚴格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審查後，並簽訂合約的廠商，因此學生原則上不得自行找實習廠商。</a:t>
            </a:r>
            <a:endParaRPr lang="en-US" altLang="zh-TW" sz="2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buNone/>
            </a:pPr>
            <a:endParaRPr lang="en-US" altLang="zh-TW" sz="2800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en-US" altLang="zh-TW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Q2:</a:t>
            </a:r>
            <a:r>
              <a:rPr lang="zh-TW" altLang="en-US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我可以自己決定要不要參加面試嗎</a:t>
            </a:r>
            <a:r>
              <a:rPr lang="en-US" altLang="zh-TW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</a:p>
          <a:p>
            <a:pPr marL="712788" indent="-630238" algn="just">
              <a:buNone/>
            </a:pPr>
            <a:r>
              <a: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A2: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6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不行。</a:t>
            </a:r>
            <a:endParaRPr lang="en-US" altLang="zh-TW" sz="2600" b="1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712788" indent="-630238" algn="just">
              <a:buNone/>
            </a:pPr>
            <a:r>
              <a:rPr lang="en-US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若無故缺席系所通知的廠商面試，缺席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次，</a:t>
            </a:r>
            <a:r>
              <a:rPr lang="zh-TW" altLang="en-US" sz="26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實習學期總成績</a:t>
            </a:r>
            <a:r>
              <a:rPr lang="zh-TW" altLang="en-US" sz="26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扣</a:t>
            </a:r>
            <a:r>
              <a:rPr lang="en-US" altLang="zh-TW" sz="26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26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分，另外系上將取消同學一次面試機會</a:t>
            </a:r>
            <a:r>
              <a:rPr lang="zh-TW" altLang="en-US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dirty="0">
              <a:solidFill>
                <a:srgbClr val="0070C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23</a:t>
            </a:fld>
            <a:endParaRPr lang="zh-TW" alt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同學最常問的問題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917304"/>
          </a:xfrm>
        </p:spPr>
        <p:txBody>
          <a:bodyPr>
            <a:normAutofit fontScale="92500"/>
          </a:bodyPr>
          <a:lstStyle/>
          <a:p>
            <a:pPr marL="82296" indent="0" algn="just">
              <a:buNone/>
            </a:pPr>
            <a:r>
              <a:rPr lang="en-US" altLang="zh-TW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Q3:</a:t>
            </a:r>
            <a:r>
              <a:rPr lang="zh-TW" altLang="en-US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面試完畢後，廠商公布錄取名單，我有錄取，但我不想要去該單位實習可以嗎？</a:t>
            </a:r>
            <a:endParaRPr lang="en-US" altLang="zh-TW" dirty="0">
              <a:solidFill>
                <a:srgbClr val="0070C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715963" indent="-715963" algn="just">
              <a:lnSpc>
                <a:spcPct val="80000"/>
              </a:lnSpc>
              <a:buNone/>
            </a:pP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en-US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A3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：</a:t>
            </a:r>
            <a:r>
              <a:rPr lang="zh-TW" altLang="en-US" sz="26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不行。</a:t>
            </a:r>
            <a:endParaRPr lang="en-US" altLang="zh-TW" sz="2600" b="1" dirty="0">
              <a:solidFill>
                <a:srgbClr val="FF000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715963" indent="-715963" algn="just">
              <a:lnSpc>
                <a:spcPct val="110000"/>
              </a:lnSpc>
              <a:buNone/>
            </a:pPr>
            <a:r>
              <a:rPr lang="en-US" altLang="zh-TW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	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若堅持不前往該單位實習，將導致系上名譽受損影響下一屆實習生實習機會，</a:t>
            </a:r>
            <a:r>
              <a:rPr lang="zh-TW" altLang="en-US" sz="26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實習學期總成績</a:t>
            </a:r>
            <a:r>
              <a:rPr lang="zh-TW" altLang="en-US" sz="26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扣至少</a:t>
            </a:r>
            <a:r>
              <a:rPr lang="en-US" altLang="zh-TW" sz="26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26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</a:t>
            </a:r>
            <a:r>
              <a:rPr lang="zh-TW" altLang="en-US" sz="2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715963" indent="-715963" algn="just">
              <a:lnSpc>
                <a:spcPct val="80000"/>
              </a:lnSpc>
              <a:buNone/>
            </a:pPr>
            <a:endParaRPr lang="en-US" altLang="zh-TW" sz="2600" dirty="0">
              <a:latin typeface="標楷體" pitchFamily="65" charset="-120"/>
              <a:ea typeface="標楷體" pitchFamily="65" charset="-120"/>
            </a:endParaRPr>
          </a:p>
          <a:p>
            <a:pPr marL="715963" indent="-715963">
              <a:lnSpc>
                <a:spcPct val="80000"/>
              </a:lnSpc>
              <a:buNone/>
            </a:pPr>
            <a:endParaRPr lang="en-US" altLang="zh-TW" sz="2600" dirty="0">
              <a:latin typeface="標楷體" pitchFamily="65" charset="-120"/>
              <a:ea typeface="標楷體" pitchFamily="65" charset="-120"/>
            </a:endParaRPr>
          </a:p>
          <a:p>
            <a:pPr marL="715963" indent="-715963" algn="just">
              <a:lnSpc>
                <a:spcPct val="80000"/>
              </a:lnSpc>
              <a:buNone/>
            </a:pPr>
            <a:endParaRPr lang="en-US" altLang="zh-TW" sz="2600" dirty="0">
              <a:latin typeface="標楷體" pitchFamily="65" charset="-120"/>
              <a:ea typeface="標楷體" pitchFamily="65" charset="-120"/>
            </a:endParaRPr>
          </a:p>
          <a:p>
            <a:pPr marL="715963" indent="-715963" algn="just">
              <a:lnSpc>
                <a:spcPct val="80000"/>
              </a:lnSpc>
              <a:buNone/>
            </a:pPr>
            <a:endParaRPr lang="zh-TW" altLang="en-US" sz="2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24</a:t>
            </a:fld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1475656" y="4653136"/>
            <a:ext cx="7560840" cy="1791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zh-TW" altLang="en-US" sz="2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若已先行錄取其他廠商，之後其他廠商的面試會幫學生自動取消。</a:t>
            </a: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TW" sz="24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TW" altLang="zh-TW" sz="24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系上會以優先來函通知面試錄取名單之廠商，安排學生至該實習單位實習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同學最常問的問題</a:t>
            </a:r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5221560"/>
          </a:xfrm>
        </p:spPr>
        <p:txBody>
          <a:bodyPr>
            <a:normAutofit fontScale="25000" lnSpcReduction="20000"/>
          </a:bodyPr>
          <a:lstStyle/>
          <a:p>
            <a:pPr marL="82296" indent="0" algn="just">
              <a:buNone/>
            </a:pPr>
            <a:endParaRPr lang="en-US" altLang="zh-TW" dirty="0">
              <a:solidFill>
                <a:srgbClr val="0070C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buNone/>
            </a:pPr>
            <a:r>
              <a:rPr lang="en-US" altLang="zh-TW" sz="98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Q4:</a:t>
            </a:r>
            <a:r>
              <a:rPr lang="zh-TW" altLang="en-US" sz="98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實習中可以要求更換實習單位嗎</a:t>
            </a:r>
            <a:r>
              <a:rPr lang="en-US" altLang="zh-TW" sz="9800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</a:p>
          <a:p>
            <a:pPr marL="82296" indent="0" algn="just">
              <a:buNone/>
            </a:pPr>
            <a:endParaRPr lang="en-US" altLang="zh-TW" sz="6200" dirty="0">
              <a:solidFill>
                <a:srgbClr val="0070C0"/>
              </a:solidFill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>
              <a:buNone/>
            </a:pPr>
            <a:r>
              <a:rPr lang="en-US" altLang="zh-TW" sz="80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A4:</a:t>
            </a:r>
          </a:p>
          <a:p>
            <a:pPr marL="596646" indent="-514350" algn="just">
              <a:lnSpc>
                <a:spcPct val="120000"/>
              </a:lnSpc>
              <a:buAutoNum type="arabicPeriod"/>
            </a:pPr>
            <a:r>
              <a:rPr lang="zh-TW" altLang="en-US" sz="96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如因個人因素要求更換單位者，換單位</a:t>
            </a:r>
            <a:r>
              <a:rPr lang="zh-TW" altLang="en-US" sz="96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第一次，</a:t>
            </a:r>
            <a:r>
              <a:rPr lang="zh-TW" altLang="en-US" sz="96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實習總成績扣</a:t>
            </a:r>
            <a:r>
              <a:rPr lang="en-US" altLang="zh-TW" sz="96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96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</a:t>
            </a:r>
            <a:r>
              <a:rPr lang="zh-TW" altLang="en-US" sz="9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，第二次後由委員會視情況</a:t>
            </a:r>
            <a:r>
              <a:rPr lang="zh-TW" altLang="en-US" sz="96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至少扣</a:t>
            </a:r>
            <a:r>
              <a:rPr lang="en-US" altLang="zh-TW" sz="96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</a:t>
            </a:r>
            <a:r>
              <a:rPr lang="zh-TW" altLang="en-US" sz="96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</a:t>
            </a:r>
            <a:r>
              <a:rPr lang="zh-TW" altLang="en-US" sz="96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9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596646" indent="-514350" algn="just">
              <a:lnSpc>
                <a:spcPct val="110000"/>
              </a:lnSpc>
              <a:buFont typeface="Wingdings 2"/>
              <a:buAutoNum type="arabicPeriod"/>
            </a:pPr>
            <a:r>
              <a:rPr lang="zh-TW" altLang="en-US" sz="9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更換單位程序：</a:t>
            </a:r>
            <a:endParaRPr lang="en-US" altLang="zh-TW" sz="96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70966" lvl="1" indent="-514350" algn="just">
              <a:lnSpc>
                <a:spcPct val="110000"/>
              </a:lnSpc>
              <a:buFont typeface="+mj-lt"/>
              <a:buAutoNum type="alphaLcParenR"/>
            </a:pPr>
            <a:r>
              <a:rPr lang="zh-TW" altLang="en-US" sz="7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學生應先聯絡</a:t>
            </a:r>
            <a:r>
              <a:rPr lang="zh-TW" altLang="en-US" sz="72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導師及輔導老師</a:t>
            </a:r>
            <a:r>
              <a:rPr lang="zh-TW" altLang="en-US" sz="7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，由輔導老師先向單位主管了解狀況，回報系上。</a:t>
            </a:r>
            <a:endParaRPr lang="en-US" altLang="zh-TW" sz="7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70966" lvl="1" indent="-514350" algn="just">
              <a:lnSpc>
                <a:spcPct val="110000"/>
              </a:lnSpc>
              <a:buFont typeface="+mj-lt"/>
              <a:buAutoNum type="alphaLcParenR"/>
            </a:pPr>
            <a:r>
              <a:rPr lang="zh-TW" altLang="en-US" sz="7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系上會請校外實習委員會召開審查會議，並且請學生家長陪同出席審查會議。經由實習委員會同意後，始可更換單位。</a:t>
            </a:r>
            <a:endParaRPr lang="en-US" altLang="zh-TW" sz="7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70966" lvl="1" indent="-514350" algn="just">
              <a:lnSpc>
                <a:spcPct val="110000"/>
              </a:lnSpc>
              <a:buFont typeface="+mj-lt"/>
              <a:buAutoNum type="alphaLcParenR"/>
            </a:pPr>
            <a:r>
              <a:rPr lang="zh-TW" altLang="en-US" sz="7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未離開原實習單位前須找到新的實習單位，且該單位須經過系上評估認可。</a:t>
            </a:r>
            <a:endParaRPr lang="en-US" altLang="zh-TW" sz="7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870966" lvl="1" indent="-514350" algn="just">
              <a:lnSpc>
                <a:spcPct val="110000"/>
              </a:lnSpc>
              <a:buFont typeface="+mj-lt"/>
              <a:buAutoNum type="alphaLcParenR"/>
            </a:pPr>
            <a:r>
              <a:rPr lang="zh-TW" altLang="en-US" sz="7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實習生離職程序需依照原實習單位之規定。</a:t>
            </a:r>
            <a:endParaRPr lang="en-US" altLang="zh-TW" sz="7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marL="356616" lvl="1" indent="0" algn="just">
              <a:lnSpc>
                <a:spcPct val="110000"/>
              </a:lnSpc>
              <a:buNone/>
            </a:pP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dirty="0">
                <a:latin typeface="標楷體" pitchFamily="65" charset="-120"/>
                <a:ea typeface="標楷體" pitchFamily="65" charset="-120"/>
              </a:rPr>
            </a:b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5825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26</a:t>
            </a:fld>
            <a:endParaRPr lang="zh-TW" altLang="en-US"/>
          </a:p>
        </p:txBody>
      </p:sp>
      <p:grpSp>
        <p:nvGrpSpPr>
          <p:cNvPr id="38" name="群組 37"/>
          <p:cNvGrpSpPr/>
          <p:nvPr/>
        </p:nvGrpSpPr>
        <p:grpSpPr>
          <a:xfrm>
            <a:off x="1130029" y="446579"/>
            <a:ext cx="7834459" cy="6006757"/>
            <a:chOff x="1202037" y="158547"/>
            <a:chExt cx="7834459" cy="6006757"/>
          </a:xfrm>
        </p:grpSpPr>
        <p:cxnSp>
          <p:nvCxnSpPr>
            <p:cNvPr id="42" name="直線接點 41"/>
            <p:cNvCxnSpPr>
              <a:stCxn id="73" idx="2"/>
              <a:endCxn id="73" idx="2"/>
            </p:cNvCxnSpPr>
            <p:nvPr/>
          </p:nvCxnSpPr>
          <p:spPr>
            <a:xfrm>
              <a:off x="5165412" y="425676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群組 42"/>
            <p:cNvGrpSpPr/>
            <p:nvPr/>
          </p:nvGrpSpPr>
          <p:grpSpPr>
            <a:xfrm>
              <a:off x="3728825" y="158547"/>
              <a:ext cx="4273180" cy="1867279"/>
              <a:chOff x="2235313" y="1747050"/>
              <a:chExt cx="4273180" cy="1867279"/>
            </a:xfrm>
          </p:grpSpPr>
          <p:sp>
            <p:nvSpPr>
              <p:cNvPr id="73" name="矩形 72"/>
              <p:cNvSpPr/>
              <p:nvPr/>
            </p:nvSpPr>
            <p:spPr>
              <a:xfrm>
                <a:off x="2843808" y="1751487"/>
                <a:ext cx="1656184" cy="26269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4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實習發生問題</a:t>
                </a:r>
              </a:p>
            </p:txBody>
          </p:sp>
          <p:sp>
            <p:nvSpPr>
              <p:cNvPr id="74" name="矩形 73"/>
              <p:cNvSpPr/>
              <p:nvPr/>
            </p:nvSpPr>
            <p:spPr>
              <a:xfrm>
                <a:off x="2235313" y="2382667"/>
                <a:ext cx="2761239" cy="54660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2400" b="1" dirty="0">
                    <a:solidFill>
                      <a:srgbClr val="FF0000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聯絡實習訪視老師</a:t>
                </a:r>
              </a:p>
            </p:txBody>
          </p:sp>
          <p:sp>
            <p:nvSpPr>
              <p:cNvPr id="75" name="矩形 74"/>
              <p:cNvSpPr/>
              <p:nvPr/>
            </p:nvSpPr>
            <p:spPr>
              <a:xfrm>
                <a:off x="5553867" y="1747050"/>
                <a:ext cx="954626" cy="341301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400" dirty="0">
                    <a:latin typeface="標楷體" panose="03000509000000000000" pitchFamily="65" charset="-120"/>
                    <a:ea typeface="標楷體" panose="03000509000000000000" pitchFamily="65" charset="-120"/>
                  </a:rPr>
                  <a:t>聯絡導師</a:t>
                </a:r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2870827" y="3361319"/>
                <a:ext cx="1647821" cy="253010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400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進行實習輔導</a:t>
                </a:r>
              </a:p>
            </p:txBody>
          </p:sp>
        </p:grpSp>
        <p:cxnSp>
          <p:nvCxnSpPr>
            <p:cNvPr id="44" name="直線接點 43"/>
            <p:cNvCxnSpPr/>
            <p:nvPr/>
          </p:nvCxnSpPr>
          <p:spPr>
            <a:xfrm>
              <a:off x="6015220" y="1916832"/>
              <a:ext cx="1132749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橢圓 44"/>
            <p:cNvSpPr/>
            <p:nvPr/>
          </p:nvSpPr>
          <p:spPr>
            <a:xfrm>
              <a:off x="7189596" y="1124744"/>
              <a:ext cx="1846900" cy="190755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 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由實習老師向</a:t>
              </a:r>
              <a:r>
                <a:rPr lang="zh-TW" altLang="en-US" sz="1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「</a:t>
              </a:r>
              <a:r>
                <a:rPr lang="zh-TW" altLang="en-US" sz="1400" b="1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廠商」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和</a:t>
              </a:r>
              <a:r>
                <a:rPr lang="zh-TW" altLang="en-US" sz="14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「</a:t>
              </a:r>
              <a:r>
                <a:rPr lang="zh-TW" altLang="en-US" sz="1400" b="1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實習學生」</a:t>
              </a:r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了解實際狀況，進行實習輔導後，回報系辦。</a:t>
              </a:r>
            </a:p>
          </p:txBody>
        </p:sp>
        <p:sp>
          <p:nvSpPr>
            <p:cNvPr id="47" name="橢圓 46"/>
            <p:cNvSpPr/>
            <p:nvPr/>
          </p:nvSpPr>
          <p:spPr>
            <a:xfrm>
              <a:off x="1202038" y="3140968"/>
              <a:ext cx="2304256" cy="109930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>
                  <a:latin typeface="標楷體" pitchFamily="65" charset="-120"/>
                  <a:ea typeface="標楷體" pitchFamily="65" charset="-120"/>
                </a:rPr>
                <a:t>由實習委員會召集會議，決議後續處理方式和是否懲處。</a:t>
              </a:r>
            </a:p>
          </p:txBody>
        </p:sp>
        <p:sp>
          <p:nvSpPr>
            <p:cNvPr id="48" name="矩形 47"/>
            <p:cNvSpPr/>
            <p:nvPr/>
          </p:nvSpPr>
          <p:spPr>
            <a:xfrm>
              <a:off x="4320242" y="4384288"/>
              <a:ext cx="1681066" cy="43877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系辦通知學生提出轉介申請</a:t>
              </a:r>
            </a:p>
          </p:txBody>
        </p:sp>
        <p:sp>
          <p:nvSpPr>
            <p:cNvPr id="50" name="矩形 49"/>
            <p:cNvSpPr/>
            <p:nvPr/>
          </p:nvSpPr>
          <p:spPr>
            <a:xfrm>
              <a:off x="4355976" y="5304871"/>
              <a:ext cx="1656186" cy="24302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實習轉介</a:t>
              </a:r>
              <a:endPara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1" name="矩形 50"/>
            <p:cNvSpPr/>
            <p:nvPr/>
          </p:nvSpPr>
          <p:spPr>
            <a:xfrm>
              <a:off x="4201906" y="5922988"/>
              <a:ext cx="2026401" cy="242316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學校與新實習單位簽約</a:t>
              </a:r>
              <a:endPara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cxnSp>
          <p:nvCxnSpPr>
            <p:cNvPr id="52" name="直線接點 51"/>
            <p:cNvCxnSpPr/>
            <p:nvPr/>
          </p:nvCxnSpPr>
          <p:spPr>
            <a:xfrm>
              <a:off x="3523171" y="3667768"/>
              <a:ext cx="71183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 flipH="1">
              <a:off x="1850109" y="4240272"/>
              <a:ext cx="360040" cy="421851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直線單箭頭接點 53"/>
            <p:cNvCxnSpPr/>
            <p:nvPr/>
          </p:nvCxnSpPr>
          <p:spPr>
            <a:xfrm flipH="1">
              <a:off x="6490065" y="976291"/>
              <a:ext cx="1041991" cy="15726"/>
            </a:xfrm>
            <a:prstGeom prst="straightConnector1">
              <a:avLst/>
            </a:prstGeom>
            <a:ln w="38100"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/>
            <p:cNvCxnSpPr>
              <a:stCxn id="75" idx="2"/>
            </p:cNvCxnSpPr>
            <p:nvPr/>
          </p:nvCxnSpPr>
          <p:spPr>
            <a:xfrm>
              <a:off x="7524692" y="499848"/>
              <a:ext cx="7364" cy="476443"/>
            </a:xfrm>
            <a:prstGeom prst="line">
              <a:avLst/>
            </a:prstGeom>
            <a:ln w="38100">
              <a:head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單箭頭接點 56"/>
            <p:cNvCxnSpPr>
              <a:stCxn id="73" idx="2"/>
            </p:cNvCxnSpPr>
            <p:nvPr/>
          </p:nvCxnSpPr>
          <p:spPr>
            <a:xfrm>
              <a:off x="5165412" y="425676"/>
              <a:ext cx="3209" cy="30123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矩形 58"/>
            <p:cNvSpPr/>
            <p:nvPr/>
          </p:nvSpPr>
          <p:spPr>
            <a:xfrm>
              <a:off x="4337318" y="2485969"/>
              <a:ext cx="1647821" cy="50559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通知</a:t>
              </a:r>
              <a:r>
                <a:rPr lang="zh-TW" altLang="en-US" sz="1400" b="1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學生</a:t>
              </a:r>
              <a:r>
                <a:rPr lang="zh-TW" altLang="en-US" sz="1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和</a:t>
              </a:r>
              <a:r>
                <a:rPr lang="zh-TW" altLang="en-US" sz="1400" b="1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家長</a:t>
              </a:r>
              <a:endParaRPr lang="en-US" altLang="zh-TW" sz="1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algn="ctr"/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前來系辦說明</a:t>
              </a:r>
              <a:endParaRPr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60" name="矩形 59"/>
            <p:cNvSpPr/>
            <p:nvPr/>
          </p:nvSpPr>
          <p:spPr>
            <a:xfrm>
              <a:off x="1564513" y="2107200"/>
              <a:ext cx="1555822" cy="46455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學生留在原單位繼續完成實習</a:t>
              </a:r>
            </a:p>
          </p:txBody>
        </p:sp>
        <p:cxnSp>
          <p:nvCxnSpPr>
            <p:cNvPr id="61" name="直線單箭頭接點 60"/>
            <p:cNvCxnSpPr>
              <a:endCxn id="60" idx="3"/>
            </p:cNvCxnSpPr>
            <p:nvPr/>
          </p:nvCxnSpPr>
          <p:spPr>
            <a:xfrm flipH="1">
              <a:off x="3120335" y="1932067"/>
              <a:ext cx="1216983" cy="40741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直線單箭頭接點 62"/>
            <p:cNvCxnSpPr/>
            <p:nvPr/>
          </p:nvCxnSpPr>
          <p:spPr>
            <a:xfrm>
              <a:off x="5180501" y="3017219"/>
              <a:ext cx="8025" cy="33977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單箭頭接點 63"/>
            <p:cNvCxnSpPr/>
            <p:nvPr/>
          </p:nvCxnSpPr>
          <p:spPr>
            <a:xfrm>
              <a:off x="5215107" y="4915507"/>
              <a:ext cx="8025" cy="33977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文字方塊 64"/>
            <p:cNvSpPr txBox="1"/>
            <p:nvPr/>
          </p:nvSpPr>
          <p:spPr>
            <a:xfrm>
              <a:off x="3118754" y="1736170"/>
              <a:ext cx="90281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問題解決</a:t>
              </a:r>
            </a:p>
          </p:txBody>
        </p:sp>
        <p:sp>
          <p:nvSpPr>
            <p:cNvPr id="66" name="文字方塊 65"/>
            <p:cNvSpPr txBox="1"/>
            <p:nvPr/>
          </p:nvSpPr>
          <p:spPr>
            <a:xfrm>
              <a:off x="5228181" y="2107200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4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更換實習單位</a:t>
              </a:r>
            </a:p>
          </p:txBody>
        </p:sp>
        <p:cxnSp>
          <p:nvCxnSpPr>
            <p:cNvPr id="67" name="直線單箭頭接點 66"/>
            <p:cNvCxnSpPr>
              <a:endCxn id="59" idx="0"/>
            </p:cNvCxnSpPr>
            <p:nvPr/>
          </p:nvCxnSpPr>
          <p:spPr>
            <a:xfrm flipH="1">
              <a:off x="5161229" y="2043947"/>
              <a:ext cx="1" cy="44202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接點 67"/>
            <p:cNvCxnSpPr/>
            <p:nvPr/>
          </p:nvCxnSpPr>
          <p:spPr>
            <a:xfrm>
              <a:off x="2739836" y="4213602"/>
              <a:ext cx="495672" cy="43933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矩形 68"/>
            <p:cNvSpPr/>
            <p:nvPr/>
          </p:nvSpPr>
          <p:spPr>
            <a:xfrm>
              <a:off x="1202037" y="4668073"/>
              <a:ext cx="1254604" cy="135284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中斷實習是</a:t>
              </a:r>
              <a:r>
                <a:rPr lang="zh-TW" altLang="en-US" sz="1200" b="1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學生個人因素</a:t>
              </a:r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：必須由</a:t>
              </a:r>
              <a:r>
                <a:rPr lang="zh-TW" altLang="en-US" sz="1200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學生自行尋找</a:t>
              </a:r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新的實習單位進行轉介，但自己找的單位必須先經過系辦同意。</a:t>
              </a:r>
            </a:p>
          </p:txBody>
        </p:sp>
        <p:sp>
          <p:nvSpPr>
            <p:cNvPr id="70" name="矩形 69"/>
            <p:cNvSpPr/>
            <p:nvPr/>
          </p:nvSpPr>
          <p:spPr>
            <a:xfrm>
              <a:off x="2642197" y="4652940"/>
              <a:ext cx="1254604" cy="83566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中斷實習是</a:t>
              </a:r>
              <a:r>
                <a:rPr lang="zh-TW" altLang="en-US" sz="1200" b="1" dirty="0">
                  <a:solidFill>
                    <a:srgbClr val="FF0000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廠商的問題</a:t>
              </a:r>
              <a:r>
                <a:rPr lang="zh-TW" altLang="en-US" sz="1200" dirty="0">
                  <a:latin typeface="標楷體" panose="03000509000000000000" pitchFamily="65" charset="-120"/>
                  <a:ea typeface="標楷體" panose="03000509000000000000" pitchFamily="65" charset="-120"/>
                </a:rPr>
                <a:t>：由系辦協助媒合新的實習單位進行轉介。</a:t>
              </a:r>
            </a:p>
          </p:txBody>
        </p:sp>
        <p:cxnSp>
          <p:nvCxnSpPr>
            <p:cNvPr id="71" name="直線單箭頭接點 70"/>
            <p:cNvCxnSpPr/>
            <p:nvPr/>
          </p:nvCxnSpPr>
          <p:spPr>
            <a:xfrm flipH="1">
              <a:off x="5222960" y="5589240"/>
              <a:ext cx="172" cy="28803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單箭頭接點 76"/>
            <p:cNvCxnSpPr/>
            <p:nvPr/>
          </p:nvCxnSpPr>
          <p:spPr>
            <a:xfrm>
              <a:off x="5194391" y="4005064"/>
              <a:ext cx="8025" cy="33977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單箭頭接點 77"/>
            <p:cNvCxnSpPr/>
            <p:nvPr/>
          </p:nvCxnSpPr>
          <p:spPr>
            <a:xfrm>
              <a:off x="5148064" y="1361035"/>
              <a:ext cx="8025" cy="339773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橢圓 78"/>
            <p:cNvSpPr/>
            <p:nvPr/>
          </p:nvSpPr>
          <p:spPr>
            <a:xfrm>
              <a:off x="6723999" y="4089592"/>
              <a:ext cx="1880450" cy="109930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>
                  <a:latin typeface="標楷體" pitchFamily="65" charset="-120"/>
                  <a:ea typeface="標楷體" pitchFamily="65" charset="-120"/>
                </a:rPr>
                <a:t>學生依照實習單位規定提出離職申請並依程序辦理離職</a:t>
              </a:r>
            </a:p>
          </p:txBody>
        </p:sp>
        <p:cxnSp>
          <p:nvCxnSpPr>
            <p:cNvPr id="80" name="直線接點 79"/>
            <p:cNvCxnSpPr/>
            <p:nvPr/>
          </p:nvCxnSpPr>
          <p:spPr>
            <a:xfrm>
              <a:off x="6012162" y="4639244"/>
              <a:ext cx="711836" cy="0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9" name="文字方塊 38"/>
          <p:cNvSpPr txBox="1"/>
          <p:nvPr/>
        </p:nvSpPr>
        <p:spPr>
          <a:xfrm>
            <a:off x="2589855" y="675959"/>
            <a:ext cx="2518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zh-TW" sz="14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校外</a:t>
            </a:r>
            <a:r>
              <a:rPr lang="zh-TW" altLang="zh-TW" sz="1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實習轉換</a:t>
            </a:r>
            <a:r>
              <a:rPr lang="zh-TW" altLang="zh-TW" sz="1400" dirty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</a:t>
            </a:r>
            <a:r>
              <a:rPr lang="zh-TW" altLang="zh-TW" sz="1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機構紀錄表</a:t>
            </a:r>
            <a:endParaRPr lang="zh-TW" altLang="en-US" sz="14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0" name="菱形 39"/>
          <p:cNvSpPr/>
          <p:nvPr/>
        </p:nvSpPr>
        <p:spPr>
          <a:xfrm>
            <a:off x="4085392" y="3670681"/>
            <a:ext cx="2053337" cy="601608"/>
          </a:xfrm>
          <a:prstGeom prst="diamon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實習委員會開會</a:t>
            </a:r>
            <a:endParaRPr lang="zh-TW" altLang="en-US" sz="1400" b="1" dirty="0">
              <a:solidFill>
                <a:schemeClr val="tx1"/>
              </a:solidFill>
            </a:endParaRPr>
          </a:p>
        </p:txBody>
      </p:sp>
      <p:sp>
        <p:nvSpPr>
          <p:cNvPr id="49" name="文字方塊 48"/>
          <p:cNvSpPr txBox="1"/>
          <p:nvPr/>
        </p:nvSpPr>
        <p:spPr>
          <a:xfrm>
            <a:off x="5158749" y="5196084"/>
            <a:ext cx="1800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校外實習轉介申請表</a:t>
            </a:r>
            <a:endParaRPr lang="zh-TW" altLang="en-US" sz="14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8" name="文字方塊 57"/>
          <p:cNvSpPr txBox="1"/>
          <p:nvPr/>
        </p:nvSpPr>
        <p:spPr>
          <a:xfrm>
            <a:off x="1057391" y="6349846"/>
            <a:ext cx="14414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>
                <a:solidFill>
                  <a:srgbClr val="00B05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校外實習切結書</a:t>
            </a:r>
            <a:endParaRPr lang="zh-TW" altLang="en-US" sz="1400" dirty="0">
              <a:solidFill>
                <a:srgbClr val="00B05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526779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36892" y="55782"/>
            <a:ext cx="7498080" cy="1143000"/>
          </a:xfrm>
        </p:spPr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實習成績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9632" y="1196752"/>
            <a:ext cx="7498080" cy="4800600"/>
          </a:xfrm>
        </p:spPr>
        <p:txBody>
          <a:bodyPr>
            <a:noAutofit/>
          </a:bodyPr>
          <a:lstStyle/>
          <a:p>
            <a:pPr algn="just"/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無故缺席系所通知的廠商面試，缺席</a:t>
            </a:r>
            <a:r>
              <a:rPr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次，</a:t>
            </a:r>
            <a:r>
              <a:rPr lang="zh-TW" altLang="en-US" sz="25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實習學期總成績</a:t>
            </a:r>
            <a:r>
              <a:rPr lang="zh-TW" altLang="en-US" sz="25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扣</a:t>
            </a:r>
            <a:r>
              <a:rPr lang="en-US" altLang="zh-TW" sz="25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25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，另外系上將取消同學一次面試機會。</a:t>
            </a:r>
            <a:endParaRPr lang="en-US" altLang="zh-TW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en-US" altLang="zh-TW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/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已公布廠商錄取名單，實習生堅持不前往該單位實習，將導致系上名譽受損影響下一屆實習生實習機會，</a:t>
            </a:r>
            <a:r>
              <a:rPr lang="zh-TW" altLang="en-US" sz="2500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實習學期總</a:t>
            </a:r>
            <a:r>
              <a:rPr lang="zh-TW" altLang="en-US" sz="2500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成績</a:t>
            </a:r>
            <a:r>
              <a:rPr lang="zh-TW" altLang="en-US" sz="25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至少扣</a:t>
            </a:r>
            <a:r>
              <a:rPr lang="en-US" altLang="zh-TW" sz="25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25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/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因個人因素要求更換單位者，換單位</a:t>
            </a:r>
            <a:r>
              <a:rPr lang="en-US" altLang="zh-TW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次</a:t>
            </a:r>
            <a:r>
              <a:rPr lang="zh-TW" altLang="en-US" sz="25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扣</a:t>
            </a:r>
            <a:r>
              <a:rPr lang="en-US" altLang="zh-TW" sz="25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25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第二次後由委員會視情況</a:t>
            </a:r>
            <a:r>
              <a:rPr lang="zh-TW" altLang="en-US" sz="25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至少</a:t>
            </a:r>
            <a:r>
              <a:rPr lang="zh-TW" altLang="en-US" sz="25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扣總分</a:t>
            </a:r>
            <a:r>
              <a:rPr lang="en-US" altLang="zh-TW" sz="25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</a:t>
            </a:r>
            <a:r>
              <a:rPr lang="zh-TW" altLang="en-US" sz="25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zh-TW" altLang="en-US" sz="20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  <a:p>
            <a:pPr algn="just"/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實習生於實習期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間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若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導致系上名譽受損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，委員會</a:t>
            </a:r>
            <a:r>
              <a:rPr lang="zh-TW" altLang="en-US" sz="25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視情況</a:t>
            </a:r>
            <a:r>
              <a:rPr lang="zh-TW" altLang="en-US" sz="25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至少</a:t>
            </a:r>
            <a:r>
              <a:rPr lang="zh-TW" altLang="en-US" sz="25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扣</a:t>
            </a:r>
            <a:r>
              <a:rPr lang="zh-TW" altLang="en-US" sz="25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總分</a:t>
            </a:r>
            <a:r>
              <a:rPr lang="en-US" altLang="zh-TW" sz="2500" u="sng" dirty="0" smtClean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20</a:t>
            </a:r>
            <a:r>
              <a:rPr lang="zh-TW" altLang="en-US" sz="2500" u="sng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分</a:t>
            </a:r>
            <a:r>
              <a:rPr lang="zh-TW" altLang="en-US" sz="25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。</a:t>
            </a:r>
            <a:endParaRPr lang="zh-TW" altLang="en-US" sz="25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27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477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同學最常問的問題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altLang="zh-TW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Q5:</a:t>
            </a:r>
            <a:r>
              <a:rPr lang="zh-TW" altLang="en-US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我是非本國籍學生，我需要實習嗎</a:t>
            </a:r>
            <a:r>
              <a:rPr lang="en-US" altLang="zh-TW" dirty="0">
                <a:solidFill>
                  <a:srgbClr val="0070C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en-US" altLang="zh-TW" sz="28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A5</a:t>
            </a:r>
            <a:r>
              <a:rPr lang="en-US" altLang="zh-TW" sz="36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:</a:t>
            </a:r>
          </a:p>
          <a:p>
            <a:pPr marL="596646" indent="-514350" algn="just">
              <a:buFont typeface="+mj-lt"/>
              <a:buAutoNum type="arabicPeriod"/>
            </a:pPr>
            <a:r>
              <a:rPr lang="zh-TW" altLang="en-US" sz="28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由於政府法令與規定限制，非本國籍學生不可在台灣工作 </a:t>
            </a:r>
            <a:r>
              <a:rPr lang="en-US" altLang="zh-TW" sz="28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(</a:t>
            </a:r>
            <a:r>
              <a:rPr lang="zh-TW" altLang="en-US" sz="28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換言之在台灣</a:t>
            </a:r>
            <a:r>
              <a:rPr lang="zh-TW" altLang="en-US" sz="2800" dirty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實習不可領取薪資</a:t>
            </a:r>
            <a:r>
              <a:rPr lang="en-US" altLang="zh-TW" sz="28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)</a:t>
            </a:r>
            <a:r>
              <a:rPr lang="zh-TW" altLang="en-US" sz="28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，因此建議非本國籍學生有以下兩種替代方案</a:t>
            </a:r>
            <a:r>
              <a:rPr lang="zh-TW" altLang="en-US" sz="2800" dirty="0" smtClean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：</a:t>
            </a:r>
            <a:endParaRPr lang="en-US" altLang="zh-TW" sz="2800" dirty="0">
              <a:latin typeface="Maiandra GD" panose="020E0502030308020204" pitchFamily="34" charset="0"/>
              <a:ea typeface="標楷體" panose="03000509000000000000" pitchFamily="65" charset="-120"/>
              <a:cs typeface="Times New Roman" pitchFamily="18" charset="0"/>
            </a:endParaRPr>
          </a:p>
          <a:p>
            <a:pPr marL="870966" lvl="1" indent="-514350" algn="just">
              <a:lnSpc>
                <a:spcPct val="110000"/>
              </a:lnSpc>
              <a:spcBef>
                <a:spcPts val="1800"/>
              </a:spcBef>
              <a:buFont typeface="+mj-lt"/>
              <a:buAutoNum type="alphaLcParenR"/>
            </a:pPr>
            <a:r>
              <a:rPr lang="zh-TW" altLang="en-US" sz="2400" dirty="0" smtClean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申請海外實習（</a:t>
            </a:r>
            <a:r>
              <a:rPr lang="zh-TW" altLang="en-US" sz="24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含外籍生、僑生、港澳地區學生，</a:t>
            </a:r>
            <a:r>
              <a:rPr lang="zh-TW" altLang="en-US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不含大陸地區學生</a:t>
            </a:r>
            <a:r>
              <a:rPr lang="zh-TW" altLang="en-US" sz="24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）</a:t>
            </a:r>
            <a:endParaRPr lang="en-US" altLang="zh-TW" sz="2400" dirty="0">
              <a:latin typeface="Maiandra GD" panose="020E0502030308020204" pitchFamily="34" charset="0"/>
              <a:ea typeface="標楷體" panose="03000509000000000000" pitchFamily="65" charset="-120"/>
              <a:cs typeface="Times New Roman" pitchFamily="18" charset="0"/>
            </a:endParaRPr>
          </a:p>
          <a:p>
            <a:pPr marL="870966" lvl="1" indent="-514350" algn="just">
              <a:lnSpc>
                <a:spcPct val="110000"/>
              </a:lnSpc>
              <a:spcBef>
                <a:spcPts val="1800"/>
              </a:spcBef>
              <a:buFont typeface="+mj-lt"/>
              <a:buAutoNum type="alphaLcParenR"/>
            </a:pPr>
            <a:r>
              <a:rPr lang="zh-TW" altLang="en-US" sz="24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提出免修申請，但校外實習</a:t>
            </a:r>
            <a:r>
              <a:rPr lang="en-US" altLang="zh-TW" sz="24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12</a:t>
            </a:r>
            <a:r>
              <a:rPr lang="zh-TW" altLang="en-US" sz="24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必修學分必須以</a:t>
            </a:r>
            <a:r>
              <a:rPr lang="zh-TW" altLang="en-US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專業選修</a:t>
            </a:r>
            <a:r>
              <a:rPr lang="en-US" altLang="zh-TW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12</a:t>
            </a:r>
            <a:r>
              <a:rPr lang="zh-TW" altLang="en-US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學分</a:t>
            </a:r>
            <a:r>
              <a:rPr lang="zh-TW" altLang="en-US" sz="24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相抵</a:t>
            </a:r>
            <a:endParaRPr lang="en-US" altLang="zh-TW" sz="2400" dirty="0">
              <a:latin typeface="Maiandra GD" panose="020E0502030308020204" pitchFamily="34" charset="0"/>
              <a:ea typeface="標楷體" panose="03000509000000000000" pitchFamily="65" charset="-120"/>
              <a:cs typeface="Times New Roman" pitchFamily="18" charset="0"/>
            </a:endParaRPr>
          </a:p>
          <a:p>
            <a:pPr marL="870966" lvl="1" indent="-514350" algn="just">
              <a:lnSpc>
                <a:spcPct val="110000"/>
              </a:lnSpc>
              <a:spcBef>
                <a:spcPts val="1800"/>
              </a:spcBef>
              <a:buFont typeface="+mj-lt"/>
              <a:buAutoNum type="alphaLcParenR"/>
            </a:pPr>
            <a:r>
              <a:rPr lang="zh-TW" altLang="en-US" sz="24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大陸地區學生可回大陸實習，但公文與簽約流程約需</a:t>
            </a:r>
            <a:r>
              <a:rPr lang="en-US" altLang="zh-TW" sz="24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6</a:t>
            </a:r>
            <a:r>
              <a:rPr lang="zh-TW" altLang="en-US" sz="24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個月時間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，為免</a:t>
            </a:r>
            <a:r>
              <a:rPr lang="zh-TW" altLang="en-US" sz="24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學生權益受損，建議大陸學生提出免修申請，並以專業選修學分抵</a:t>
            </a:r>
            <a:r>
              <a:rPr lang="en-US" altLang="zh-TW" sz="2400" dirty="0" smtClean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12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實習</a:t>
            </a:r>
            <a:r>
              <a:rPr lang="zh-TW" altLang="en-US" sz="2400" dirty="0">
                <a:latin typeface="Maiandra GD" panose="020E0502030308020204" pitchFamily="34" charset="0"/>
                <a:ea typeface="標楷體" panose="03000509000000000000" pitchFamily="65" charset="-120"/>
                <a:cs typeface="Times New Roman" pitchFamily="18" charset="0"/>
              </a:rPr>
              <a:t>必修學分。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92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報告大綱</a:t>
            </a:r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633559"/>
              </p:ext>
            </p:extLst>
          </p:nvPr>
        </p:nvGraphicFramePr>
        <p:xfrm>
          <a:off x="1435100" y="1447800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49515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zh-TW" altLang="en-US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依據</a:t>
            </a:r>
            <a:r>
              <a:rPr lang="zh-TW" altLang="zh-TW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南</a:t>
            </a:r>
            <a:r>
              <a:rPr lang="zh-TW" altLang="zh-TW" dirty="0">
                <a:latin typeface="Maiandra GD" panose="020E0502030308020204" pitchFamily="34" charset="0"/>
                <a:ea typeface="標楷體" panose="03000509000000000000" pitchFamily="65" charset="-120"/>
              </a:rPr>
              <a:t>臺科技大學休閒事業管理系學生參與校外實習課程實施</a:t>
            </a:r>
            <a:r>
              <a:rPr lang="zh-TW" altLang="zh-TW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要點</a:t>
            </a:r>
            <a:r>
              <a:rPr lang="zh-TW" altLang="en-US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第十條</a:t>
            </a:r>
            <a:endParaRPr lang="en-US" altLang="zh-TW" dirty="0" smtClean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>
              <a:spcBef>
                <a:spcPts val="1800"/>
              </a:spcBef>
            </a:pPr>
            <a:r>
              <a:rPr lang="zh-TW" altLang="zh-TW" dirty="0">
                <a:latin typeface="Maiandra GD" panose="020E0502030308020204" pitchFamily="34" charset="0"/>
                <a:ea typeface="標楷體" panose="03000509000000000000" pitchFamily="65" charset="-120"/>
              </a:rPr>
              <a:t>外籍生非經系上安排之實習機構，需修其他課程來補校外實習課程學分數。</a:t>
            </a:r>
            <a:endParaRPr lang="zh-TW" altLang="en-US" dirty="0">
              <a:latin typeface="Maiandra GD" panose="020E0502030308020204" pitchFamily="34" charset="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126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1387A73C-E008-4FD9-904B-1233F9FC1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764704"/>
            <a:ext cx="7488832" cy="1431032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zh-TW" altLang="en-US" dirty="0">
                <a:latin typeface="Maiandra GD" panose="020E0502030308020204" pitchFamily="34" charset="0"/>
                <a:ea typeface="標楷體" panose="03000509000000000000" pitchFamily="65" charset="-120"/>
              </a:rPr>
              <a:t>以下</a:t>
            </a:r>
            <a:r>
              <a:rPr lang="zh-TW" altLang="en-US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廠商履歷表請於</a:t>
            </a:r>
            <a:r>
              <a:rPr lang="en-US" altLang="zh-TW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/>
            </a:r>
            <a:br>
              <a:rPr lang="en-US" altLang="zh-TW" dirty="0" smtClean="0">
                <a:latin typeface="Maiandra GD" panose="020E0502030308020204" pitchFamily="34" charset="0"/>
                <a:ea typeface="標楷體" panose="03000509000000000000" pitchFamily="65" charset="-120"/>
              </a:rPr>
            </a:br>
            <a:r>
              <a:rPr lang="en-US" altLang="zh-TW" dirty="0" smtClean="0">
                <a:highlight>
                  <a:srgbClr val="FFFF00"/>
                </a:highlight>
                <a:latin typeface="標楷體" pitchFamily="65" charset="-120"/>
                <a:ea typeface="標楷體" pitchFamily="65" charset="-120"/>
              </a:rPr>
              <a:t>3/3</a:t>
            </a:r>
            <a:r>
              <a:rPr lang="en-US" altLang="zh-TW" dirty="0">
                <a:highlight>
                  <a:srgbClr val="FFFF00"/>
                </a:highlight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highlight>
                  <a:srgbClr val="FFFF00"/>
                </a:highlight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dirty="0" smtClean="0">
                <a:highlight>
                  <a:srgbClr val="FFFF00"/>
                </a:highlight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highlight>
                  <a:srgbClr val="FFFF00"/>
                </a:highlight>
                <a:latin typeface="標楷體" pitchFamily="65" charset="-120"/>
                <a:ea typeface="標楷體" pitchFamily="65" charset="-120"/>
              </a:rPr>
              <a:t>下午</a:t>
            </a:r>
            <a:r>
              <a:rPr lang="en-US" altLang="zh-TW" dirty="0">
                <a:highlight>
                  <a:srgbClr val="FFFF00"/>
                </a:highlight>
                <a:latin typeface="標楷體" pitchFamily="65" charset="-120"/>
                <a:ea typeface="標楷體" pitchFamily="65" charset="-120"/>
              </a:rPr>
              <a:t>16:00</a:t>
            </a:r>
            <a:r>
              <a:rPr lang="zh-TW" altLang="en-US" dirty="0">
                <a:latin typeface="Maiandra GD" panose="020E0502030308020204" pitchFamily="34" charset="0"/>
                <a:ea typeface="標楷體" panose="03000509000000000000" pitchFamily="65" charset="-120"/>
              </a:rPr>
              <a:t>前繳交至系</a:t>
            </a:r>
            <a:r>
              <a:rPr lang="zh-TW" altLang="en-US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辦</a:t>
            </a:r>
            <a:endParaRPr lang="zh-TW" altLang="en-US" dirty="0">
              <a:highlight>
                <a:srgbClr val="FFFF00"/>
              </a:highlight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432200C7-A33B-4A8C-B50D-EA40640B7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648" y="2564904"/>
            <a:ext cx="7498080" cy="2664296"/>
          </a:xfrm>
        </p:spPr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0000FF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鼎泰豐</a:t>
            </a:r>
            <a:r>
              <a:rPr lang="en-US" altLang="zh-TW" b="1" dirty="0">
                <a:solidFill>
                  <a:srgbClr val="0000FF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特定格式履歷</a:t>
            </a:r>
            <a:r>
              <a:rPr lang="en-US" altLang="zh-TW" b="1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b="1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台南老爺行旅</a:t>
            </a:r>
            <a:r>
              <a:rPr lang="en-US" altLang="zh-TW" b="1" dirty="0">
                <a:solidFill>
                  <a:srgbClr val="0000FF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特定格式履歷</a:t>
            </a:r>
            <a:r>
              <a:rPr lang="en-US" altLang="zh-TW" b="1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)</a:t>
            </a:r>
          </a:p>
          <a:p>
            <a:r>
              <a:rPr lang="zh-TW" altLang="en-US" b="1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墾丁凱撒大飯店</a:t>
            </a:r>
            <a:r>
              <a:rPr lang="en-US" altLang="zh-TW" b="1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特定格式履歷</a:t>
            </a:r>
            <a:r>
              <a:rPr lang="en-US" altLang="zh-TW" b="1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)</a:t>
            </a:r>
          </a:p>
          <a:p>
            <a:pPr marL="82296" indent="0">
              <a:buNone/>
            </a:pPr>
            <a:r>
              <a:rPr lang="zh-TW" altLang="en-US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   </a:t>
            </a:r>
            <a:endParaRPr lang="en-US" altLang="zh-TW" dirty="0">
              <a:latin typeface="Maiandra GD" panose="020E0502030308020204" pitchFamily="34" charset="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DF0E59A6-5D51-46D9-9EE7-1C8F25234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41618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9D17D52-D98B-4C01-BEFE-E41BF84A9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學長姊校外實習</a:t>
            </a:r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分享</a:t>
            </a:r>
            <a:endParaRPr lang="zh-TW" altLang="en-US" sz="4400" dirty="0"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8C051BD0-41A6-4DD2-BBDB-CD334EB8A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日期：</a:t>
            </a:r>
            <a:r>
              <a:rPr lang="en-US" altLang="zh-TW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3/2(</a:t>
            </a:r>
            <a:r>
              <a:rPr lang="zh-TW" altLang="en-US" dirty="0">
                <a:latin typeface="Maiandra GD" panose="020E0502030308020204" pitchFamily="34" charset="0"/>
                <a:ea typeface="標楷體" panose="03000509000000000000" pitchFamily="65" charset="-120"/>
              </a:rPr>
              <a:t>二</a:t>
            </a:r>
            <a:r>
              <a:rPr lang="en-US" altLang="zh-TW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)</a:t>
            </a:r>
            <a:endParaRPr lang="en-US" altLang="zh-TW" dirty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Maiandra GD" panose="020E0502030308020204" pitchFamily="34" charset="0"/>
                <a:ea typeface="標楷體" panose="03000509000000000000" pitchFamily="65" charset="-120"/>
              </a:rPr>
              <a:t>時間</a:t>
            </a:r>
            <a:r>
              <a:rPr lang="zh-TW" altLang="en-US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：</a:t>
            </a:r>
            <a:r>
              <a:rPr lang="en-US" altLang="zh-TW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12:50</a:t>
            </a: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地點</a:t>
            </a:r>
            <a:r>
              <a:rPr lang="zh-TW" altLang="en-US" dirty="0">
                <a:latin typeface="Maiandra GD" panose="020E0502030308020204" pitchFamily="34" charset="0"/>
                <a:ea typeface="標楷體" panose="03000509000000000000" pitchFamily="65" charset="-120"/>
              </a:rPr>
              <a:t>：</a:t>
            </a:r>
            <a:r>
              <a:rPr lang="en-US" altLang="zh-TW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T510</a:t>
            </a:r>
            <a:r>
              <a:rPr lang="zh-TW" altLang="en-US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 教室</a:t>
            </a:r>
            <a:endParaRPr lang="en-US" altLang="zh-TW" dirty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800" dirty="0">
                <a:latin typeface="Maiandra GD" panose="020E0502030308020204" pitchFamily="34" charset="0"/>
                <a:ea typeface="標楷體" panose="03000509000000000000" pitchFamily="65" charset="-120"/>
              </a:rPr>
              <a:t> </a:t>
            </a:r>
            <a:r>
              <a:rPr lang="zh-TW" altLang="en-US" sz="2800" b="1" dirty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請同學們務必前往參加</a:t>
            </a:r>
            <a:r>
              <a:rPr lang="en-US" altLang="zh-TW" sz="2800" b="1" dirty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!!</a:t>
            </a:r>
          </a:p>
          <a:p>
            <a:pPr marL="82296" indent="0">
              <a:buNone/>
            </a:pPr>
            <a:endParaRPr lang="zh-TW" altLang="en-US" sz="28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EC7D76BF-A55B-4905-B9C5-1B01452CA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31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33070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F9D17D52-D98B-4C01-BEFE-E41BF84A9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台南香格里拉飯店實習說明會</a:t>
            </a:r>
            <a:endParaRPr lang="zh-TW" altLang="en-US" sz="4400" dirty="0">
              <a:highlight>
                <a:srgbClr val="FFFF00"/>
              </a:highligh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8C051BD0-41A6-4DD2-BBDB-CD334EB8A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608" y="1556792"/>
            <a:ext cx="7498080" cy="469160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日期：</a:t>
            </a:r>
            <a:r>
              <a:rPr lang="en-US" altLang="zh-TW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3/2(</a:t>
            </a:r>
            <a:r>
              <a:rPr lang="zh-TW" altLang="en-US" dirty="0">
                <a:latin typeface="Maiandra GD" panose="020E0502030308020204" pitchFamily="34" charset="0"/>
                <a:ea typeface="標楷體" panose="03000509000000000000" pitchFamily="65" charset="-120"/>
              </a:rPr>
              <a:t>二</a:t>
            </a:r>
            <a:r>
              <a:rPr lang="en-US" altLang="zh-TW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)</a:t>
            </a:r>
            <a:endParaRPr lang="en-US" altLang="zh-TW" dirty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dirty="0">
                <a:latin typeface="Maiandra GD" panose="020E0502030308020204" pitchFamily="34" charset="0"/>
                <a:ea typeface="標楷體" panose="03000509000000000000" pitchFamily="65" charset="-120"/>
              </a:rPr>
              <a:t>時間</a:t>
            </a:r>
            <a:r>
              <a:rPr lang="zh-TW" altLang="en-US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：</a:t>
            </a:r>
            <a:r>
              <a:rPr lang="en-US" altLang="zh-TW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13:50~14:40</a:t>
            </a:r>
          </a:p>
          <a:p>
            <a:pPr>
              <a:lnSpc>
                <a:spcPct val="150000"/>
              </a:lnSpc>
            </a:pPr>
            <a:r>
              <a:rPr lang="zh-TW" altLang="en-US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地點</a:t>
            </a:r>
            <a:r>
              <a:rPr lang="zh-TW" altLang="en-US" dirty="0">
                <a:latin typeface="Maiandra GD" panose="020E0502030308020204" pitchFamily="34" charset="0"/>
                <a:ea typeface="標楷體" panose="03000509000000000000" pitchFamily="65" charset="-120"/>
              </a:rPr>
              <a:t>：</a:t>
            </a:r>
            <a:r>
              <a:rPr lang="en-US" altLang="zh-TW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T510</a:t>
            </a:r>
            <a:r>
              <a:rPr lang="zh-TW" altLang="en-US" dirty="0" smtClean="0">
                <a:latin typeface="Maiandra GD" panose="020E0502030308020204" pitchFamily="34" charset="0"/>
                <a:ea typeface="標楷體" panose="03000509000000000000" pitchFamily="65" charset="-120"/>
              </a:rPr>
              <a:t> 教室</a:t>
            </a:r>
            <a:endParaRPr lang="en-US" altLang="zh-TW" dirty="0">
              <a:latin typeface="Maiandra GD" panose="020E0502030308020204" pitchFamily="34" charset="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TW" altLang="en-US" sz="2800" dirty="0">
                <a:latin typeface="Maiandra GD" panose="020E0502030308020204" pitchFamily="34" charset="0"/>
                <a:ea typeface="標楷體" panose="03000509000000000000" pitchFamily="65" charset="-120"/>
              </a:rPr>
              <a:t> </a:t>
            </a:r>
            <a:r>
              <a:rPr lang="zh-TW" altLang="en-US" sz="2800" b="1" dirty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請同學們務必前往參加</a:t>
            </a:r>
            <a:r>
              <a:rPr lang="en-US" altLang="zh-TW" sz="2800" b="1" dirty="0">
                <a:solidFill>
                  <a:srgbClr val="FF0000"/>
                </a:solidFill>
                <a:latin typeface="Maiandra GD" panose="020E0502030308020204" pitchFamily="34" charset="0"/>
                <a:ea typeface="標楷體" panose="03000509000000000000" pitchFamily="65" charset="-120"/>
              </a:rPr>
              <a:t>!!</a:t>
            </a:r>
          </a:p>
          <a:p>
            <a:pPr marL="82296" indent="0">
              <a:buNone/>
            </a:pPr>
            <a:endParaRPr lang="zh-TW" altLang="en-US" sz="2800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EC7D76BF-A55B-4905-B9C5-1B01452CA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32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2123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259632" y="2204864"/>
            <a:ext cx="7406640" cy="2448272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>
                <a:latin typeface="標楷體" pitchFamily="65" charset="-120"/>
                <a:ea typeface="標楷體" pitchFamily="65" charset="-120"/>
              </a:rPr>
              <a:t>三明治實習前</a:t>
            </a:r>
            <a:r>
              <a:rPr lang="en-US" altLang="zh-TW" sz="4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dirty="0">
                <a:latin typeface="標楷體" pitchFamily="65" charset="-120"/>
                <a:ea typeface="標楷體" pitchFamily="65" charset="-120"/>
              </a:rPr>
            </a:br>
            <a:r>
              <a:rPr lang="en-US" altLang="zh-TW" sz="4800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800" dirty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─ </a:t>
            </a:r>
            <a:r>
              <a:rPr lang="zh-TW" altLang="en-US" sz="44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國內實習前三階段</a:t>
            </a:r>
          </a:p>
        </p:txBody>
      </p:sp>
    </p:spTree>
    <p:extLst>
      <p:ext uri="{BB962C8B-B14F-4D97-AF65-F5344CB8AC3E}">
        <p14:creationId xmlns:p14="http://schemas.microsoft.com/office/powerpoint/2010/main" val="2454391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國內實習前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1600" y="1556792"/>
            <a:ext cx="7992888" cy="5135562"/>
          </a:xfrm>
        </p:spPr>
        <p:txBody>
          <a:bodyPr>
            <a:normAutofit fontScale="92500" lnSpcReduction="20000"/>
          </a:bodyPr>
          <a:lstStyle/>
          <a:p>
            <a:pPr marL="82296" indent="0" algn="just">
              <a:buNone/>
            </a:pPr>
            <a:r>
              <a:rPr lang="zh-TW" altLang="en-US" sz="3500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</a:rPr>
              <a:t>第一階段：填寫實習單位</a:t>
            </a:r>
            <a:r>
              <a:rPr lang="en-US" altLang="zh-TW" sz="3500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</a:rPr>
              <a:t>(</a:t>
            </a:r>
            <a:r>
              <a:rPr lang="zh-TW" altLang="en-US" sz="3500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</a:rPr>
              <a:t>面試前</a:t>
            </a:r>
            <a:r>
              <a:rPr lang="en-US" altLang="zh-TW" sz="3500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</a:rPr>
              <a:t>)</a:t>
            </a:r>
            <a:endParaRPr lang="en-US" altLang="zh-TW" sz="3500" dirty="0">
              <a:latin typeface="Maiandra GD" panose="020E0502030308020204" pitchFamily="34" charset="0"/>
              <a:ea typeface="標楷體" pitchFamily="65" charset="-120"/>
            </a:endParaRPr>
          </a:p>
          <a:p>
            <a:pPr algn="just">
              <a:lnSpc>
                <a:spcPct val="200000"/>
              </a:lnSpc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每位同學至系辦填實習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itchFamily="65" charset="-120"/>
              </a:rPr>
              <a:t>單位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，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itchFamily="65" charset="-120"/>
              </a:rPr>
              <a:t>國內一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個人必須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itchFamily="65" charset="-120"/>
              </a:rPr>
              <a:t>填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５</a:t>
            </a: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間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itchFamily="65" charset="-120"/>
              </a:rPr>
              <a:t>廠商，國外必填</a:t>
            </a: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８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間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itchFamily="65" charset="-120"/>
              </a:rPr>
              <a:t>。</a:t>
            </a:r>
            <a:endParaRPr lang="en-US" altLang="zh-TW" sz="2400" dirty="0" smtClean="0">
              <a:latin typeface="Maiandra GD" panose="020E0502030308020204" pitchFamily="34" charset="0"/>
              <a:ea typeface="標楷體" pitchFamily="65" charset="-120"/>
            </a:endParaRPr>
          </a:p>
          <a:p>
            <a:pPr algn="just">
              <a:lnSpc>
                <a:spcPct val="200000"/>
              </a:lnSpc>
            </a:pPr>
            <a:r>
              <a:rPr lang="zh-TW" altLang="en-US" sz="2400" b="1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可先自行前往系辦翻閱登記本</a:t>
            </a:r>
            <a:endParaRPr lang="en-US" altLang="zh-TW" sz="2400" b="1" dirty="0">
              <a:solidFill>
                <a:srgbClr val="0000FF"/>
              </a:solidFill>
              <a:latin typeface="Maiandra GD" panose="020E0502030308020204" pitchFamily="34" charset="0"/>
              <a:ea typeface="標楷體" pitchFamily="65" charset="-120"/>
            </a:endParaRPr>
          </a:p>
          <a:p>
            <a:pPr algn="just">
              <a:lnSpc>
                <a:spcPct val="200000"/>
              </a:lnSpc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國內廠商填寫時間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itchFamily="65" charset="-120"/>
              </a:rPr>
              <a:t>：</a:t>
            </a:r>
            <a:r>
              <a:rPr lang="en-US" altLang="zh-TW" sz="2400" b="1" u="sng" dirty="0" smtClean="0">
                <a:latin typeface="Maiandra GD" panose="020E0502030308020204" pitchFamily="34" charset="0"/>
                <a:ea typeface="標楷體" pitchFamily="65" charset="-120"/>
              </a:rPr>
              <a:t>2/25</a:t>
            </a:r>
            <a:r>
              <a:rPr lang="zh-TW" altLang="en-US" sz="2400" b="1" u="sng" dirty="0" smtClean="0">
                <a:latin typeface="Maiandra GD" panose="020E0502030308020204" pitchFamily="34" charset="0"/>
                <a:ea typeface="標楷體" pitchFamily="65" charset="-120"/>
              </a:rPr>
              <a:t> </a:t>
            </a:r>
            <a:r>
              <a:rPr lang="en-US" altLang="zh-TW" sz="2400" b="1" u="sng" dirty="0" smtClean="0">
                <a:latin typeface="Maiandra GD" panose="020E0502030308020204" pitchFamily="34" charset="0"/>
                <a:ea typeface="標楷體" pitchFamily="65" charset="-120"/>
              </a:rPr>
              <a:t>-</a:t>
            </a:r>
            <a:r>
              <a:rPr lang="zh-TW" altLang="en-US" sz="2400" b="1" u="sng" dirty="0" smtClean="0">
                <a:latin typeface="Maiandra GD" panose="020E0502030308020204" pitchFamily="34" charset="0"/>
                <a:ea typeface="標楷體" pitchFamily="65" charset="-120"/>
              </a:rPr>
              <a:t> </a:t>
            </a:r>
            <a:r>
              <a:rPr lang="en-US" altLang="zh-TW" sz="2400" b="1" u="sng" dirty="0" smtClean="0">
                <a:latin typeface="Maiandra GD" panose="020E0502030308020204" pitchFamily="34" charset="0"/>
                <a:ea typeface="標楷體" pitchFamily="65" charset="-120"/>
              </a:rPr>
              <a:t>3/05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中午</a:t>
            </a:r>
            <a:r>
              <a:rPr lang="en-US" altLang="zh-TW" sz="2400" b="1" u="sng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12:00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前</a:t>
            </a:r>
            <a:r>
              <a:rPr lang="en-US" altLang="zh-TW" sz="2400" b="1" u="sng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!</a:t>
            </a:r>
          </a:p>
          <a:p>
            <a:pPr algn="just">
              <a:lnSpc>
                <a:spcPct val="200000"/>
              </a:lnSpc>
            </a:pPr>
            <a:r>
              <a:rPr lang="zh-TW" altLang="en-US" sz="2400" dirty="0" smtClean="0">
                <a:latin typeface="Maiandra GD" panose="020E0502030308020204" pitchFamily="34" charset="0"/>
                <a:ea typeface="標楷體" pitchFamily="65" charset="-120"/>
              </a:rPr>
              <a:t>國外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廠商填寫時間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itchFamily="65" charset="-120"/>
              </a:rPr>
              <a:t>：</a:t>
            </a:r>
            <a:r>
              <a:rPr lang="en-US" altLang="zh-TW" sz="2400" b="1" u="sng" dirty="0" smtClean="0">
                <a:latin typeface="Maiandra GD" panose="020E0502030308020204" pitchFamily="34" charset="0"/>
                <a:ea typeface="標楷體" pitchFamily="65" charset="-120"/>
              </a:rPr>
              <a:t>2/25</a:t>
            </a:r>
            <a:r>
              <a:rPr lang="zh-TW" altLang="en-US" sz="2400" b="1" u="sng" dirty="0" smtClean="0">
                <a:latin typeface="Maiandra GD" panose="020E0502030308020204" pitchFamily="34" charset="0"/>
                <a:ea typeface="標楷體" pitchFamily="65" charset="-120"/>
              </a:rPr>
              <a:t> </a:t>
            </a:r>
            <a:r>
              <a:rPr lang="en-US" altLang="zh-TW" sz="2400" b="1" u="sng" dirty="0">
                <a:latin typeface="Maiandra GD" panose="020E0502030308020204" pitchFamily="34" charset="0"/>
                <a:ea typeface="標楷體" pitchFamily="65" charset="-120"/>
              </a:rPr>
              <a:t>-</a:t>
            </a:r>
            <a:r>
              <a:rPr lang="zh-TW" altLang="en-US" sz="2400" b="1" u="sng" dirty="0">
                <a:latin typeface="Maiandra GD" panose="020E0502030308020204" pitchFamily="34" charset="0"/>
                <a:ea typeface="標楷體" pitchFamily="65" charset="-120"/>
              </a:rPr>
              <a:t> </a:t>
            </a:r>
            <a:r>
              <a:rPr lang="en-US" altLang="zh-TW" sz="2400" b="1" u="sng" dirty="0" smtClean="0">
                <a:latin typeface="Maiandra GD" panose="020E0502030308020204" pitchFamily="34" charset="0"/>
                <a:ea typeface="標楷體" pitchFamily="65" charset="-120"/>
              </a:rPr>
              <a:t>3/05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中午</a:t>
            </a:r>
            <a:r>
              <a:rPr lang="en-US" altLang="zh-TW" sz="2400" b="1" u="sng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12:00</a:t>
            </a:r>
            <a:r>
              <a:rPr lang="zh-TW" altLang="en-US" sz="2400" b="1" u="sng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前</a:t>
            </a:r>
            <a:r>
              <a:rPr lang="en-US" altLang="zh-TW" sz="2400" b="1" u="sng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!</a:t>
            </a:r>
            <a:endParaRPr lang="en-US" altLang="zh-TW" sz="2400" u="sng" dirty="0" smtClean="0">
              <a:latin typeface="Maiandra GD" panose="020E0502030308020204" pitchFamily="34" charset="0"/>
              <a:ea typeface="標楷體" pitchFamily="65" charset="-120"/>
            </a:endParaRPr>
          </a:p>
          <a:p>
            <a:pPr marL="82296" indent="0" algn="just">
              <a:lnSpc>
                <a:spcPct val="200000"/>
              </a:lnSpc>
              <a:buNone/>
            </a:pPr>
            <a:r>
              <a:rPr lang="zh-TW" altLang="en-US" sz="2400" b="1" u="sng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◎基本上面試皆為自行前往廠商指定地點面試，填寫時請考量能否前往再填寫，若填寫後無故未到皆以扣分處分。</a:t>
            </a:r>
            <a:endParaRPr lang="en-US" altLang="zh-TW" sz="2000" b="1" u="sng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9889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F748FE6-F313-4304-BFE2-C3E4B199F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國內實習前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9B189EE3-976E-464A-A7D8-8C7C3F01C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1268760"/>
            <a:ext cx="7498080" cy="518457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zh-TW" altLang="en-US" sz="3300" dirty="0">
                <a:latin typeface="Maiandra GD" panose="020E0502030308020204" pitchFamily="34" charset="0"/>
                <a:ea typeface="標楷體" pitchFamily="65" charset="-120"/>
              </a:rPr>
              <a:t>面試前注意事項：</a:t>
            </a:r>
            <a:endParaRPr lang="en-US" altLang="zh-TW" sz="3300" dirty="0">
              <a:latin typeface="Maiandra GD" panose="020E0502030308020204" pitchFamily="34" charset="0"/>
              <a:ea typeface="標楷體" pitchFamily="65" charset="-120"/>
            </a:endParaRPr>
          </a:p>
          <a:p>
            <a:pPr marL="859536" lvl="1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填寫廠商的同時要</a:t>
            </a: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繳交校外實習履歷表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及</a:t>
            </a: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面試同意書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。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</a:endParaRPr>
          </a:p>
          <a:p>
            <a:pPr marL="859536" lvl="1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400" u="sng" dirty="0">
                <a:latin typeface="Maiandra GD" panose="020E0502030308020204" pitchFamily="34" charset="0"/>
                <a:ea typeface="標楷體" pitchFamily="65" charset="-120"/>
              </a:rPr>
              <a:t>若逾期未繳交履歷表，視同放棄該家廠商面試權利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。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</a:endParaRPr>
          </a:p>
          <a:p>
            <a:pPr marL="859536" lvl="1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校外實習廠商若無特定格式履歷，請至系網實習專區下載「</a:t>
            </a:r>
            <a:r>
              <a:rPr lang="en-US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01</a:t>
            </a: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國內校外實習履歷表</a:t>
            </a:r>
            <a:r>
              <a:rPr lang="en-US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(</a:t>
            </a: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附件一</a:t>
            </a:r>
            <a:r>
              <a:rPr lang="en-US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)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」填寫。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</a:endParaRPr>
          </a:p>
          <a:p>
            <a:pPr marL="859536" lvl="1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若廠商有</a:t>
            </a:r>
            <a:r>
              <a:rPr lang="zh-TW" altLang="en-US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特定格式履歷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將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itchFamily="65" charset="-120"/>
              </a:rPr>
              <a:t>一律由</a:t>
            </a:r>
            <a:r>
              <a:rPr lang="zh-TW" altLang="en-US" sz="2500" b="1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品</a:t>
            </a:r>
            <a:r>
              <a:rPr lang="zh-TW" altLang="en-US" sz="2500" b="1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溦</a:t>
            </a:r>
            <a:r>
              <a:rPr lang="en-US" altLang="zh-TW" sz="2500" b="1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(</a:t>
            </a:r>
            <a:r>
              <a:rPr lang="zh-TW" altLang="en-US" sz="2500" b="1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負責人</a:t>
            </a:r>
            <a:r>
              <a:rPr lang="en-US" altLang="zh-TW" sz="2500" b="1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)</a:t>
            </a:r>
            <a:r>
              <a:rPr lang="zh-TW" altLang="en-US" sz="2400" b="1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負責通知</a:t>
            </a:r>
            <a:r>
              <a:rPr lang="zh-TW" altLang="en-US" sz="2400" dirty="0" smtClean="0">
                <a:latin typeface="Maiandra GD" panose="020E0502030308020204" pitchFamily="34" charset="0"/>
                <a:ea typeface="標楷體" pitchFamily="65" charset="-120"/>
              </a:rPr>
              <a:t>，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麻煩同學注意一下。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</a:endParaRPr>
          </a:p>
          <a:p>
            <a:pPr marL="859536" lvl="1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</a:rPr>
              <a:t>所填的每一個實習單位請先跟家長商量，</a:t>
            </a: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必須經過家長同意</a:t>
            </a:r>
            <a:r>
              <a:rPr lang="zh-TW" altLang="en-US" sz="24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！</a:t>
            </a:r>
            <a:endParaRPr lang="en-US" altLang="zh-TW" sz="2400" dirty="0">
              <a:solidFill>
                <a:srgbClr val="FF0000"/>
              </a:solidFill>
              <a:latin typeface="Maiandra GD" panose="020E0502030308020204" pitchFamily="34" charset="0"/>
              <a:ea typeface="標楷體" pitchFamily="65" charset="-120"/>
            </a:endParaRPr>
          </a:p>
          <a:p>
            <a:pPr marL="859536" lvl="1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請同學至</a:t>
            </a:r>
            <a:r>
              <a:rPr lang="zh-TW" altLang="en-US" sz="24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系網實習專區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下載</a:t>
            </a:r>
            <a:r>
              <a:rPr lang="zh-TW" altLang="en-US" sz="2400" b="1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「</a:t>
            </a:r>
            <a:r>
              <a:rPr lang="en-US" altLang="zh-TW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02</a:t>
            </a: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國內實習</a:t>
            </a:r>
            <a:r>
              <a:rPr lang="en-US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【</a:t>
            </a: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</a:t>
            </a:r>
            <a:r>
              <a:rPr lang="en-US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】</a:t>
            </a:r>
            <a:r>
              <a:rPr lang="zh-TW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學生暨家長同意書</a:t>
            </a:r>
            <a:r>
              <a:rPr lang="en-US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附件二</a:t>
            </a:r>
            <a:r>
              <a:rPr lang="en-US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400" u="sng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」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填寫完後要“</a:t>
            </a:r>
            <a:r>
              <a:rPr lang="zh-TW" altLang="en-US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同學及家長簽名並蓋章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”，一共兩聯，與履歷一併繳回系辦，皆要</a:t>
            </a:r>
            <a:r>
              <a:rPr lang="zh-TW" altLang="en-US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蓋章後才算完成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。</a:t>
            </a:r>
          </a:p>
          <a:p>
            <a:pPr marL="859536" lvl="1" indent="-457200" algn="just">
              <a:lnSpc>
                <a:spcPct val="150000"/>
              </a:lnSpc>
              <a:buFont typeface="+mj-lt"/>
              <a:buAutoNum type="arabicParenR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3DD62959-DCEE-4AE4-8818-A9E4A4BC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1471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國內實習前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60476" y="1417638"/>
            <a:ext cx="7384864" cy="4933528"/>
          </a:xfrm>
        </p:spPr>
        <p:txBody>
          <a:bodyPr>
            <a:normAutofit fontScale="85000" lnSpcReduction="10000"/>
          </a:bodyPr>
          <a:lstStyle/>
          <a:p>
            <a:pPr marL="82296" indent="0" algn="just">
              <a:buNone/>
            </a:pPr>
            <a:r>
              <a:rPr lang="zh-TW" altLang="en-US" sz="3800" b="1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第二階段：面試中</a:t>
            </a:r>
            <a:endParaRPr lang="en-US" altLang="zh-TW" sz="3800" dirty="0">
              <a:latin typeface="標楷體" pitchFamily="65" charset="-120"/>
              <a:ea typeface="標楷體" pitchFamily="65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600" dirty="0" smtClean="0">
                <a:latin typeface="Maiandra GD" panose="020E0502030308020204" pitchFamily="34" charset="0"/>
                <a:ea typeface="標楷體" pitchFamily="65" charset="-120"/>
              </a:rPr>
              <a:t>於</a:t>
            </a:r>
            <a:r>
              <a:rPr lang="zh-TW" altLang="en-US" sz="2600" u="sng" dirty="0" smtClean="0">
                <a:latin typeface="Maiandra GD" panose="020E0502030308020204" pitchFamily="34" charset="0"/>
                <a:ea typeface="標楷體" pitchFamily="65" charset="-120"/>
              </a:rPr>
              <a:t>   </a:t>
            </a:r>
            <a:r>
              <a:rPr lang="en-US" altLang="zh-TW" sz="2600" u="sng" dirty="0" smtClean="0">
                <a:latin typeface="Maiandra GD" panose="020E0502030308020204" pitchFamily="34" charset="0"/>
                <a:ea typeface="標楷體" pitchFamily="65" charset="-120"/>
              </a:rPr>
              <a:t>3/10</a:t>
            </a:r>
            <a:r>
              <a:rPr lang="zh-TW" altLang="en-US" sz="2600" u="sng" dirty="0" smtClean="0">
                <a:latin typeface="Maiandra GD" panose="020E0502030308020204" pitchFamily="34" charset="0"/>
                <a:ea typeface="標楷體" pitchFamily="65" charset="-120"/>
              </a:rPr>
              <a:t>  </a:t>
            </a:r>
            <a:r>
              <a:rPr lang="zh-TW" altLang="en-US" sz="2600" dirty="0" smtClean="0">
                <a:latin typeface="Maiandra GD" panose="020E0502030308020204" pitchFamily="34" charset="0"/>
                <a:ea typeface="標楷體" pitchFamily="65" charset="-120"/>
              </a:rPr>
              <a:t>廠商</a:t>
            </a:r>
            <a:r>
              <a:rPr lang="zh-TW" altLang="en-US" sz="2600" dirty="0">
                <a:latin typeface="Maiandra GD" panose="020E0502030308020204" pitchFamily="34" charset="0"/>
                <a:ea typeface="標楷體" pitchFamily="65" charset="-120"/>
              </a:rPr>
              <a:t>將陸續進行面試，請同學務必密切</a:t>
            </a:r>
            <a:r>
              <a:rPr lang="zh-TW" altLang="en-US" sz="2600" dirty="0" smtClean="0">
                <a:latin typeface="Maiandra GD" panose="020E0502030308020204" pitchFamily="34" charset="0"/>
                <a:ea typeface="標楷體" pitchFamily="65" charset="-120"/>
              </a:rPr>
              <a:t>注意</a:t>
            </a:r>
            <a:r>
              <a:rPr lang="zh-TW" altLang="en-US" sz="2800" b="1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品溦</a:t>
            </a:r>
            <a:r>
              <a:rPr lang="en-US" altLang="zh-TW" sz="2800" b="1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(</a:t>
            </a:r>
            <a:r>
              <a:rPr lang="zh-TW" altLang="en-US" sz="2800" b="1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負責人</a:t>
            </a:r>
            <a:r>
              <a:rPr lang="en-US" altLang="zh-TW" sz="2800" b="1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)</a:t>
            </a:r>
            <a:r>
              <a:rPr lang="zh-TW" altLang="en-US" sz="2800" b="1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負責通知</a:t>
            </a:r>
            <a:r>
              <a:rPr lang="zh-TW" altLang="en-US" sz="2600" dirty="0" smtClean="0">
                <a:latin typeface="Maiandra GD" panose="020E0502030308020204" pitchFamily="34" charset="0"/>
                <a:ea typeface="標楷體" pitchFamily="65" charset="-120"/>
              </a:rPr>
              <a:t>所</a:t>
            </a:r>
            <a:r>
              <a:rPr lang="zh-TW" altLang="en-US" sz="2600" dirty="0">
                <a:latin typeface="Maiandra GD" panose="020E0502030308020204" pitchFamily="34" charset="0"/>
                <a:ea typeface="標楷體" pitchFamily="65" charset="-120"/>
              </a:rPr>
              <a:t>公告之所有實習相關訊息。</a:t>
            </a:r>
            <a:endParaRPr lang="en-US" altLang="zh-TW" sz="2600" dirty="0">
              <a:latin typeface="Maiandra GD" panose="020E0502030308020204" pitchFamily="34" charset="0"/>
              <a:ea typeface="標楷體" pitchFamily="65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6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同學請勿直接聯繫廠商，避免造成廠商困擾。面試通知一律</a:t>
            </a:r>
            <a:r>
              <a:rPr lang="zh-TW" altLang="en-US" sz="2600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以</a:t>
            </a:r>
            <a:r>
              <a:rPr lang="en-US" altLang="zh-TW" sz="2600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LINE</a:t>
            </a:r>
            <a:r>
              <a:rPr lang="zh-TW" altLang="en-US" sz="2600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群組公告</a:t>
            </a:r>
            <a:r>
              <a:rPr lang="zh-TW" altLang="en-US" sz="26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</a:rPr>
              <a:t>為主。</a:t>
            </a:r>
            <a:endParaRPr lang="en-US" altLang="zh-TW" sz="2600" dirty="0">
              <a:solidFill>
                <a:srgbClr val="FF0000"/>
              </a:solidFill>
              <a:latin typeface="Maiandra GD" panose="020E0502030308020204" pitchFamily="34" charset="0"/>
              <a:ea typeface="標楷體" pitchFamily="65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600" b="1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面試注意事項：</a:t>
            </a:r>
            <a:endParaRPr lang="en-US" altLang="zh-TW" sz="2600" b="1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arenR"/>
            </a:pPr>
            <a:r>
              <a:rPr lang="zh-TW" altLang="en-US" sz="2200" dirty="0">
                <a:latin typeface="Maiandra GD" panose="020E0502030308020204" pitchFamily="34" charset="0"/>
                <a:ea typeface="標楷體" pitchFamily="65" charset="-120"/>
              </a:rPr>
              <a:t>已公告面試時間之廠商，請同學至系辦班櫃領取履歷表，並</a:t>
            </a:r>
            <a:r>
              <a:rPr lang="zh-TW" altLang="en-US" sz="2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請同學準備</a:t>
            </a:r>
            <a:r>
              <a:rPr lang="zh-TW" altLang="en-US" sz="22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兩吋照片</a:t>
            </a:r>
            <a:r>
              <a:rPr lang="en-US" altLang="zh-TW" sz="22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1~2</a:t>
            </a:r>
            <a:r>
              <a:rPr lang="zh-TW" altLang="en-US" sz="2200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張</a:t>
            </a:r>
            <a:r>
              <a:rPr lang="zh-TW" altLang="en-US" sz="2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，前往面試請攜帶</a:t>
            </a:r>
            <a:r>
              <a:rPr lang="zh-TW" altLang="en-US" sz="2200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履歷表和照片</a:t>
            </a:r>
            <a:r>
              <a:rPr lang="zh-TW" altLang="en-US" sz="2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200" dirty="0">
              <a:latin typeface="Maiandra GD" panose="020E0502030308020204" pitchFamily="34" charset="0"/>
              <a:ea typeface="標楷體" pitchFamily="65" charset="-12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arenR"/>
            </a:pPr>
            <a:r>
              <a:rPr lang="zh-TW" altLang="en-US" sz="2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請同學</a:t>
            </a:r>
            <a:r>
              <a:rPr lang="zh-TW" altLang="en-US" sz="2200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不要忘記面試時間</a:t>
            </a:r>
            <a:r>
              <a:rPr lang="zh-TW" altLang="en-US" sz="2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，並準時抵達，遲到或因故不到，者，</a:t>
            </a:r>
            <a:r>
              <a:rPr lang="zh-TW" altLang="en-US" sz="2200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則將</a:t>
            </a:r>
            <a:r>
              <a:rPr lang="zh-TW" altLang="en-US" sz="2200" u="sng" dirty="0" smtClean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扣實習</a:t>
            </a:r>
            <a:r>
              <a:rPr lang="zh-TW" altLang="en-US" sz="2200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總成績</a:t>
            </a:r>
            <a:r>
              <a:rPr lang="en-US" altLang="zh-TW" sz="2200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10</a:t>
            </a:r>
            <a:r>
              <a:rPr lang="zh-TW" altLang="en-US" sz="2200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分</a:t>
            </a:r>
            <a:r>
              <a:rPr lang="zh-TW" altLang="en-US" sz="2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2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arenR"/>
            </a:pPr>
            <a:r>
              <a:rPr lang="zh-TW" altLang="en-US" sz="2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請</a:t>
            </a:r>
            <a:r>
              <a:rPr lang="zh-TW" altLang="en-US" sz="2200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務必著實習服</a:t>
            </a:r>
            <a:r>
              <a:rPr lang="zh-TW" altLang="en-US" sz="2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、包鞋，女生宜化淡妝。</a:t>
            </a:r>
            <a:endParaRPr lang="en-US" altLang="zh-TW" sz="22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lnSpc>
                <a:spcPct val="143000"/>
              </a:lnSpc>
              <a:buNone/>
            </a:pPr>
            <a:r>
              <a:rPr lang="zh-TW" altLang="en-US" sz="2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                  </a:t>
            </a:r>
            <a:r>
              <a:rPr lang="en-US" altLang="zh-TW" sz="22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2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著實習服是系上規定，一定要穿</a:t>
            </a:r>
            <a:r>
              <a:rPr lang="en-US" altLang="zh-TW" sz="22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!!)</a:t>
            </a: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arenR"/>
            </a:pPr>
            <a:endParaRPr lang="en-US" altLang="zh-TW" sz="24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arenR"/>
            </a:pP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arenR"/>
            </a:pPr>
            <a:endParaRPr lang="en-US" altLang="zh-TW" sz="24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lnSpc>
                <a:spcPct val="143000"/>
              </a:lnSpc>
              <a:buNone/>
            </a:pPr>
            <a:endParaRPr lang="en-US" altLang="zh-TW" sz="30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lnSpc>
                <a:spcPct val="120000"/>
              </a:lnSpc>
              <a:buNone/>
            </a:pPr>
            <a:endParaRPr lang="en-US" altLang="zh-TW" sz="31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8354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國內實習前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zh-TW" altLang="en-US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</a:rPr>
              <a:t>第二階段：面試中</a:t>
            </a:r>
            <a:endParaRPr lang="en-US" altLang="zh-TW" dirty="0">
              <a:latin typeface="Maiandra GD" panose="020E0502030308020204" pitchFamily="34" charset="0"/>
              <a:ea typeface="標楷體" pitchFamily="65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sz="2800" b="1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面試注意事項：</a:t>
            </a:r>
            <a:endParaRPr lang="en-US" altLang="zh-TW" sz="2800" b="1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916686" lvl="1" indent="-514350" algn="just">
              <a:lnSpc>
                <a:spcPct val="120000"/>
              </a:lnSpc>
              <a:buFont typeface="+mj-lt"/>
              <a:buAutoNum type="arabicParenR" startAt="4"/>
            </a:pP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面試前請先自行請公假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，或跟任課老師請假。</a:t>
            </a:r>
          </a:p>
          <a:p>
            <a:pPr lvl="3" algn="just">
              <a:lnSpc>
                <a:spcPct val="143000"/>
              </a:lnSpc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負責單位：系學會</a:t>
            </a:r>
          </a:p>
          <a:p>
            <a:pPr lvl="3" algn="just">
              <a:lnSpc>
                <a:spcPct val="143000"/>
              </a:lnSpc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指導老師職別：系所教師</a:t>
            </a:r>
          </a:p>
          <a:p>
            <a:pPr lvl="3" algn="just">
              <a:lnSpc>
                <a:spcPct val="143000"/>
              </a:lnSpc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指導老師單位：休閒事業管理系</a:t>
            </a:r>
          </a:p>
          <a:p>
            <a:pPr lvl="3" algn="just">
              <a:lnSpc>
                <a:spcPct val="143000"/>
              </a:lnSpc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指導老師姓名：陳慧玲</a:t>
            </a:r>
          </a:p>
          <a:p>
            <a:pPr lvl="3" algn="just">
              <a:lnSpc>
                <a:spcPct val="143000"/>
              </a:lnSpc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輸入公假事由：三明治實習面試</a:t>
            </a:r>
          </a:p>
          <a:p>
            <a:pPr marL="859536" lvl="1" indent="-457200" algn="just">
              <a:lnSpc>
                <a:spcPct val="120000"/>
              </a:lnSpc>
              <a:buFont typeface="+mj-lt"/>
              <a:buAutoNum type="arabicParenR" startAt="4"/>
            </a:pPr>
            <a:endParaRPr lang="en-US" altLang="zh-TW" sz="24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lnSpc>
                <a:spcPct val="143000"/>
              </a:lnSpc>
              <a:buNone/>
            </a:pPr>
            <a:endParaRPr lang="en-US" altLang="zh-TW" sz="30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marL="82296" indent="0" algn="just">
              <a:lnSpc>
                <a:spcPct val="120000"/>
              </a:lnSpc>
              <a:buNone/>
            </a:pPr>
            <a:endParaRPr lang="en-US" altLang="zh-TW" sz="31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0150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國內實習前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35608" y="1447800"/>
            <a:ext cx="7096832" cy="4800600"/>
          </a:xfrm>
        </p:spPr>
        <p:txBody>
          <a:bodyPr>
            <a:normAutofit fontScale="92500" lnSpcReduction="20000"/>
          </a:bodyPr>
          <a:lstStyle/>
          <a:p>
            <a:pPr marL="82296" indent="0" algn="just">
              <a:buNone/>
            </a:pPr>
            <a:r>
              <a:rPr lang="zh-TW" altLang="en-US" b="1" dirty="0">
                <a:solidFill>
                  <a:srgbClr val="7030A0"/>
                </a:solidFill>
                <a:latin typeface="Maiandra GD" panose="020E0502030308020204" pitchFamily="34" charset="0"/>
                <a:ea typeface="標楷體" pitchFamily="65" charset="-120"/>
              </a:rPr>
              <a:t>第二階段：面試後</a:t>
            </a:r>
            <a:endParaRPr lang="en-US" altLang="zh-TW" sz="36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/>
            <a:r>
              <a:rPr lang="zh-TW" altLang="en-US" sz="2800" b="1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面試後注意事項：</a:t>
            </a:r>
            <a:endParaRPr lang="en-US" altLang="zh-TW" sz="2800" b="1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916686" lvl="1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面試若已錄取，之後的廠商面試系上會幫你自動取消，除非還未公告錄取名單前又有其他廠商要面試，同學可自行斟酌是否要去面試 </a:t>
            </a:r>
            <a:r>
              <a:rPr lang="en-US" altLang="zh-TW" sz="2400" b="1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en-US" sz="2400" b="1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註：錄取名單</a:t>
            </a:r>
            <a:r>
              <a:rPr lang="zh-TW" altLang="en-US" sz="2400" b="1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以</a:t>
            </a:r>
            <a:r>
              <a:rPr lang="zh-TW" altLang="en-US" sz="2400" b="1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品溦</a:t>
            </a:r>
            <a:r>
              <a:rPr lang="en-US" altLang="zh-TW" sz="2400" b="1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(</a:t>
            </a:r>
            <a:r>
              <a:rPr lang="zh-TW" altLang="en-US" sz="2400" b="1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負責人</a:t>
            </a:r>
            <a:r>
              <a:rPr lang="en-US" altLang="zh-TW" sz="2400" b="1" u="sng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)</a:t>
            </a:r>
            <a:r>
              <a:rPr lang="zh-TW" altLang="en-US" sz="2400" b="1" u="sng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</a:rPr>
              <a:t>負責通知</a:t>
            </a:r>
            <a:r>
              <a:rPr lang="zh-TW" altLang="en-US" sz="2400" b="1" dirty="0" smtClean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之</a:t>
            </a:r>
            <a:r>
              <a:rPr lang="zh-TW" altLang="en-US" sz="2400" b="1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訊息為準</a:t>
            </a:r>
            <a:r>
              <a:rPr lang="en-US" altLang="zh-TW" sz="2400" b="1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400" b="1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。</a:t>
            </a:r>
            <a:endParaRPr lang="en-US" altLang="zh-TW" sz="2400" b="1" dirty="0">
              <a:solidFill>
                <a:srgbClr val="0000FF"/>
              </a:solidFill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marL="916686" lvl="1" indent="-514350" algn="just">
              <a:lnSpc>
                <a:spcPct val="150000"/>
              </a:lnSpc>
              <a:buFont typeface="+mj-lt"/>
              <a:buAutoNum type="arabicParenR"/>
            </a:pP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已錄取之同學請至</a:t>
            </a:r>
            <a:r>
              <a:rPr lang="zh-TW" altLang="en-US" sz="2400" dirty="0">
                <a:solidFill>
                  <a:srgbClr val="0000FF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系網實習專區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下載</a:t>
            </a:r>
            <a:r>
              <a:rPr lang="en-US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03</a:t>
            </a:r>
            <a:r>
              <a:rPr lang="zh-TW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國內實習學生暨家長同意書</a:t>
            </a:r>
            <a:r>
              <a:rPr lang="en-US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(</a:t>
            </a:r>
            <a:r>
              <a:rPr lang="zh-TW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附件三</a:t>
            </a:r>
            <a:r>
              <a:rPr lang="en-US" altLang="zh-TW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)</a:t>
            </a: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，一共兩聯，請</a:t>
            </a:r>
            <a:r>
              <a:rPr lang="zh-TW" altLang="en-US" sz="2400" b="1" u="sng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同學及家長簽名並蓋章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後於</a:t>
            </a:r>
            <a:r>
              <a:rPr lang="zh-TW" altLang="en-US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學期結束前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繳交回系辦，皆要</a:t>
            </a:r>
            <a:r>
              <a:rPr lang="zh-TW" altLang="en-US" sz="2400" b="1" dirty="0">
                <a:solidFill>
                  <a:srgbClr val="FF0000"/>
                </a:solidFill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蓋章後才算完成</a:t>
            </a:r>
            <a:r>
              <a:rPr lang="zh-TW" altLang="en-US" sz="2400" dirty="0">
                <a:latin typeface="Maiandra GD" panose="020E0502030308020204" pitchFamily="34" charset="0"/>
                <a:ea typeface="標楷體" pitchFamily="65" charset="-120"/>
                <a:cs typeface="Times New Roman" pitchFamily="18" charset="0"/>
              </a:rPr>
              <a:t>。</a:t>
            </a:r>
            <a:endParaRPr lang="en-US" altLang="zh-TW" sz="2400" dirty="0">
              <a:latin typeface="Maiandra GD" panose="020E0502030308020204" pitchFamily="34" charset="0"/>
              <a:ea typeface="標楷體" pitchFamily="65" charset="-120"/>
              <a:cs typeface="Times New Roman" pitchFamily="18" charset="0"/>
            </a:endParaRPr>
          </a:p>
          <a:p>
            <a:pPr algn="just"/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28037-3077-4050-99E6-A20463B8F53D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736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徽章</Template>
  <TotalTime>6101</TotalTime>
  <Words>2693</Words>
  <Application>Microsoft Office PowerPoint</Application>
  <PresentationFormat>如螢幕大小 (4:3)</PresentationFormat>
  <Paragraphs>275</Paragraphs>
  <Slides>33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33</vt:i4>
      </vt:variant>
    </vt:vector>
  </HeadingPairs>
  <TitlesOfParts>
    <vt:vector size="34" baseType="lpstr">
      <vt:lpstr>夏至</vt:lpstr>
      <vt:lpstr>南臺科大休閒事業管理系  三明治實習說明會</vt:lpstr>
      <vt:lpstr>三明治實習說明會三期</vt:lpstr>
      <vt:lpstr>報告大綱</vt:lpstr>
      <vt:lpstr>三明治實習前  ─ 國內實習前三階段</vt:lpstr>
      <vt:lpstr>國內實習前</vt:lpstr>
      <vt:lpstr>國內實習前</vt:lpstr>
      <vt:lpstr>國內實習前</vt:lpstr>
      <vt:lpstr>國內實習前</vt:lpstr>
      <vt:lpstr>國內實習前</vt:lpstr>
      <vt:lpstr>國內實習前</vt:lpstr>
      <vt:lpstr>三明治實習前  ─ 海外實習前三階段 (新加坡、日本)</vt:lpstr>
      <vt:lpstr>海外實習前</vt:lpstr>
      <vt:lpstr>海外實習前</vt:lpstr>
      <vt:lpstr>海外實習前</vt:lpstr>
      <vt:lpstr>海外實習前</vt:lpstr>
      <vt:lpstr>海外實習前</vt:lpstr>
      <vt:lpstr>海外實習前</vt:lpstr>
      <vt:lpstr>三明治實習中  ─ 國內 &amp; 海外</vt:lpstr>
      <vt:lpstr>實習中  </vt:lpstr>
      <vt:lpstr>實習中  </vt:lpstr>
      <vt:lpstr>PowerPoint 簡報</vt:lpstr>
      <vt:lpstr>實習該學期成績之學業菁英獎</vt:lpstr>
      <vt:lpstr>PowerPoint 簡報</vt:lpstr>
      <vt:lpstr>同學最常問的問題</vt:lpstr>
      <vt:lpstr>同學最常問的問題</vt:lpstr>
      <vt:lpstr>同學最常問的問題</vt:lpstr>
      <vt:lpstr>PowerPoint 簡報</vt:lpstr>
      <vt:lpstr>實習成績</vt:lpstr>
      <vt:lpstr>同學最常問的問題</vt:lpstr>
      <vt:lpstr>PowerPoint 簡報</vt:lpstr>
      <vt:lpstr>以下廠商履歷表請於 3/3(三)下午16:00前繳交至系辦</vt:lpstr>
      <vt:lpstr>學長姊校外實習分享</vt:lpstr>
      <vt:lpstr>台南香格里拉飯店實習說明會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南臺科大休閒系三明治實習</dc:title>
  <dc:creator>user</dc:creator>
  <cp:lastModifiedBy>Stust</cp:lastModifiedBy>
  <cp:revision>311</cp:revision>
  <dcterms:created xsi:type="dcterms:W3CDTF">2014-02-28T02:48:52Z</dcterms:created>
  <dcterms:modified xsi:type="dcterms:W3CDTF">2021-02-23T05:15:08Z</dcterms:modified>
</cp:coreProperties>
</file>